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78" r:id="rId2"/>
    <p:sldId id="305" r:id="rId3"/>
    <p:sldId id="628" r:id="rId4"/>
    <p:sldId id="627" r:id="rId5"/>
    <p:sldId id="655" r:id="rId6"/>
    <p:sldId id="656" r:id="rId7"/>
    <p:sldId id="662" r:id="rId8"/>
    <p:sldId id="658" r:id="rId9"/>
    <p:sldId id="659" r:id="rId10"/>
    <p:sldId id="661" r:id="rId11"/>
    <p:sldId id="660" r:id="rId12"/>
    <p:sldId id="663" r:id="rId13"/>
    <p:sldId id="651" r:id="rId14"/>
    <p:sldId id="306" r:id="rId1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8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94694"/>
  </p:normalViewPr>
  <p:slideViewPr>
    <p:cSldViewPr>
      <p:cViewPr>
        <p:scale>
          <a:sx n="108" d="100"/>
          <a:sy n="108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20" y="-90"/>
      </p:cViewPr>
      <p:guideLst>
        <p:guide orient="horz" pos="2948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r>
              <a:rPr lang="en-US" dirty="0"/>
              <a:t>School Efficiency Consultants, LLP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1DB5D17D-0227-4542-AEAA-CA2B1DB2242C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7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7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5172B713-EF06-4B8B-AF59-DCF21929A7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9106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r>
              <a:rPr lang="en-US" dirty="0"/>
              <a:t>School Efficiency Consultants, LLP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D79DB330-A384-4203-AD87-FEA4AC4E2413}" type="datetimeFigureOut">
              <a:rPr lang="en-US" smtClean="0"/>
              <a:t>10/16/2019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9" tIns="46525" rIns="93049" bIns="465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049" tIns="46525" rIns="93049" bIns="465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3" cy="468154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B2F19A14-5D8C-4281-A85A-2D3F4E918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9575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80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026" indent="-290779" defTabSz="94180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117" indent="-232623" defTabSz="94180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8364" indent="-232623" defTabSz="94180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3610" indent="-232623" defTabSz="94180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8857" indent="-232623" defTabSz="9418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4104" indent="-232623" defTabSz="9418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9350" indent="-232623" defTabSz="9418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4597" indent="-232623" defTabSz="9418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School Finance-General Review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80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6026" indent="-290779" defTabSz="94180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3117" indent="-232623" defTabSz="94180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8364" indent="-232623" defTabSz="94180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3610" indent="-232623" defTabSz="94180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8857" indent="-232623" defTabSz="9418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4104" indent="-232623" defTabSz="9418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9350" indent="-232623" defTabSz="9418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4597" indent="-232623" defTabSz="94180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F2D292-6B30-3F48-8EF0-FCEFBB348526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62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100F05-7231-E847-899E-37D17F91C2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486400" cy="99060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43138-3EEE-4F6D-99D0-11152EB8D5F7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69EC-151A-4ABB-8F15-530F0242B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5630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148C-4E2E-42E9-A1C6-F4F1E2C44C74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69EC-151A-4ABB-8F15-530F0242B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150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124D-897E-4E10-BEE7-2CBEE2B81652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69EC-151A-4ABB-8F15-530F0242B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2718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3D7E408-2D58-0542-92DC-24F246928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951D-A07D-4B92-A0A4-DA9BE372967E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69EC-151A-4ABB-8F15-530F0242B5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486400" cy="9906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3342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FD6F8-26B0-415D-AFD5-8BDE0F34BAC6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69EC-151A-4ABB-8F15-530F0242B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7361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6C0BB-9F96-4360-8D56-57DEEAFE01C1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69EC-151A-4ABB-8F15-530F0242B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6195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F8FF-6FA5-43F6-BDBF-D87BE0A8999B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69EC-151A-4ABB-8F15-530F0242B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006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283A-5A75-4036-B1C1-9EFE13343793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69EC-151A-4ABB-8F15-530F0242B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9076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6FE9-0472-474F-9F31-6BB5205C6526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69EC-151A-4ABB-8F15-530F0242B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34963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EAB1-417F-4E2C-B089-71FA083217AA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69EC-151A-4ABB-8F15-530F0242B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9747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E0188-9A45-4673-9397-7DA7ABA4E802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69EC-151A-4ABB-8F15-530F0242B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9280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B7BF-51F3-4647-903F-C52914DBED0F}" type="datetime1">
              <a:rPr lang="en-US" smtClean="0"/>
              <a:t>10/16/2019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E69EC-151A-4ABB-8F15-530F0242B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6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CFF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ank@schoolefficiencyconsulting.com" TargetMode="External"/><Relationship Id="rId2" Type="http://schemas.openxmlformats.org/officeDocument/2006/relationships/hyperlink" Target="http://www.schoolefficiencyconsult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thy@schoolefficiencyconsulting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781800" cy="4038600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F0000"/>
                </a:solidFill>
              </a:rPr>
              <a:t>Asheville City Schools</a:t>
            </a:r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</a:rPr>
              <a:t>Finance Efficiency and Wellness Review </a:t>
            </a:r>
          </a:p>
          <a:p>
            <a:r>
              <a:rPr lang="en-US" sz="2200" dirty="0"/>
              <a:t>October 7, 2019</a:t>
            </a:r>
          </a:p>
        </p:txBody>
      </p:sp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33F3F2-2034-474B-AC19-621B5A5878C8}" type="slidenum">
              <a:rPr 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783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Black" charset="0"/>
              </a:rPr>
              <a:t>Recommendations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EE9E8-6131-B940-98EB-368486075F2E}" type="slidenum">
              <a:rPr lang="en-US" sz="1200">
                <a:solidFill>
                  <a:srgbClr val="898989"/>
                </a:solidFill>
              </a:rPr>
              <a:pPr eaLnBrk="1" hangingPunct="1"/>
              <a:t>10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A23C3-4B33-44A5-9EEF-DD7BD6B3F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Proceed with Hiring a CFO as soon as possible</a:t>
            </a:r>
          </a:p>
          <a:p>
            <a:r>
              <a:rPr lang="en-US" dirty="0"/>
              <a:t>Study and Resolve Manual Processes and Duplication of Efforts</a:t>
            </a:r>
          </a:p>
          <a:p>
            <a:r>
              <a:rPr lang="en-US" dirty="0"/>
              <a:t>Staffing Duties Need Realignment</a:t>
            </a:r>
          </a:p>
          <a:p>
            <a:r>
              <a:rPr lang="en-US" dirty="0"/>
              <a:t>Electronic Forms and Systems Are Needed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4143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Black" charset="0"/>
              </a:rPr>
              <a:t>Recommendations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EE9E8-6131-B940-98EB-368486075F2E}" type="slidenum">
              <a:rPr lang="en-US" sz="1200">
                <a:solidFill>
                  <a:srgbClr val="898989"/>
                </a:solidFill>
              </a:rPr>
              <a:pPr eaLnBrk="1" hangingPunct="1"/>
              <a:t>11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A23C3-4B33-44A5-9EEF-DD7BD6B3F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Develop More Efficient Payroll Processing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Develop automated processes to eliminate monthly manual processes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Currently all temporary employees requires monthly data entry versus setting up in the payroll system and paying based upon hours worked through electronic time </a:t>
            </a:r>
          </a:p>
          <a:p>
            <a:r>
              <a:rPr lang="en-US" dirty="0"/>
              <a:t>Assign Benefits Specialist to Human Resources</a:t>
            </a:r>
          </a:p>
          <a:p>
            <a:r>
              <a:rPr lang="en-US" dirty="0"/>
              <a:t>Implement a Position Numbering Control System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 Recommend the district give each employee position a unique number.  The unique number is used for each allotted position to prevent over/under hiring personnel based funding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7275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101BA45-F540-4183-9F54-8B92023F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Pay Recurring Utility Invoices by Bank Draft</a:t>
            </a:r>
          </a:p>
          <a:p>
            <a:endParaRPr lang="en-US" sz="3000" dirty="0"/>
          </a:p>
          <a:p>
            <a:r>
              <a:rPr lang="en-US" sz="3000" dirty="0"/>
              <a:t>Review the Purchase Oder Approval Process </a:t>
            </a:r>
          </a:p>
          <a:p>
            <a:endParaRPr lang="en-US" sz="3000" dirty="0"/>
          </a:p>
          <a:p>
            <a:r>
              <a:rPr lang="en-US" sz="3000" dirty="0"/>
              <a:t>Increase the Accounts Payable Processing Efficiency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210749A-2E51-4019-B05D-D5CCD27E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E69EC-151A-4ABB-8F15-530F0242B552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6C8A038-C270-41FC-B5B5-359B66CD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2433511-084E-4F30-83E5-45274951520C}"/>
              </a:ext>
            </a:extLst>
          </p:cNvPr>
          <p:cNvSpPr/>
          <p:nvPr/>
        </p:nvSpPr>
        <p:spPr>
          <a:xfrm>
            <a:off x="1828800" y="2690336"/>
            <a:ext cx="50292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25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en-US" sz="25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endParaRPr lang="en-US" sz="2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2621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Black" charset="0"/>
              </a:rPr>
              <a:t>Wrap-up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EE9E8-6131-B940-98EB-368486075F2E}" type="slidenum">
              <a:rPr 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Discussion and Questions</a:t>
            </a:r>
          </a:p>
        </p:txBody>
      </p:sp>
    </p:spTree>
    <p:extLst>
      <p:ext uri="{BB962C8B-B14F-4D97-AF65-F5344CB8AC3E}">
        <p14:creationId xmlns:p14="http://schemas.microsoft.com/office/powerpoint/2010/main" val="327702731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hlinkClick r:id="rId2"/>
              </a:rPr>
              <a:t>www.schoolefficiencyconsulting.com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r>
              <a:rPr lang="en-US" dirty="0"/>
              <a:t>H. Hank Hurd, CPA</a:t>
            </a:r>
          </a:p>
          <a:p>
            <a:pPr lvl="1">
              <a:defRPr/>
            </a:pPr>
            <a:r>
              <a:rPr lang="en-US" dirty="0"/>
              <a:t>Chief Executive Officer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hank@schoolefficiencyconsulting.com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US" dirty="0"/>
              <a:t>919-698-5449</a:t>
            </a:r>
          </a:p>
          <a:p>
            <a:pPr lvl="1">
              <a:defRPr/>
            </a:pPr>
            <a:r>
              <a:rPr lang="en-US" dirty="0"/>
              <a:t>Kathy H. Isenhour, CPA</a:t>
            </a:r>
          </a:p>
          <a:p>
            <a:pPr lvl="1">
              <a:defRPr/>
            </a:pPr>
            <a:r>
              <a:rPr lang="en-US" dirty="0"/>
              <a:t> </a:t>
            </a:r>
            <a:r>
              <a:rPr lang="en-US" dirty="0">
                <a:hlinkClick r:id="rId4"/>
              </a:rPr>
              <a:t>kathy@schoolefficiencyconsulting.com</a:t>
            </a:r>
            <a:endParaRPr lang="en-US" dirty="0"/>
          </a:p>
          <a:p>
            <a:pPr lvl="1">
              <a:defRPr/>
            </a:pPr>
            <a:r>
              <a:rPr lang="en-US" dirty="0"/>
              <a:t> 828-455-1478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</a:rPr>
              <a:t>About 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DB5B97-7AC0-4EA6-BEE1-5D474AB13CB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723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>
            <a:normAutofit fontScale="92500"/>
          </a:bodyPr>
          <a:lstStyle/>
          <a:p>
            <a:pPr lvl="1" eaLnBrk="1" hangingPunct="1">
              <a:defRPr/>
            </a:pPr>
            <a:r>
              <a:rPr lang="en-US" dirty="0"/>
              <a:t>Worked in More Than 80 Districts in Five States</a:t>
            </a:r>
          </a:p>
          <a:p>
            <a:pPr lvl="1" eaLnBrk="1" hangingPunct="1">
              <a:defRPr/>
            </a:pPr>
            <a:r>
              <a:rPr lang="en-US" dirty="0"/>
              <a:t>CPAs and Consultants With Content Expertise</a:t>
            </a:r>
          </a:p>
          <a:p>
            <a:pPr lvl="1" eaLnBrk="1" hangingPunct="1">
              <a:defRPr/>
            </a:pPr>
            <a:r>
              <a:rPr lang="en-US" dirty="0"/>
              <a:t>SEC Goal to Help Districts Operate More Effectively and Efficiently</a:t>
            </a:r>
          </a:p>
          <a:p>
            <a:pPr lvl="1" eaLnBrk="1" hangingPunct="1">
              <a:defRPr/>
            </a:pPr>
            <a:r>
              <a:rPr lang="en-US" dirty="0"/>
              <a:t>Key Services</a:t>
            </a:r>
          </a:p>
          <a:p>
            <a:pPr lvl="2">
              <a:defRPr/>
            </a:pPr>
            <a:r>
              <a:rPr lang="en-US" dirty="0"/>
              <a:t>Financial Wellness Evaluations</a:t>
            </a:r>
          </a:p>
          <a:p>
            <a:pPr lvl="2">
              <a:defRPr/>
            </a:pPr>
            <a:r>
              <a:rPr lang="en-US" dirty="0"/>
              <a:t>Employee Salary Studies</a:t>
            </a:r>
          </a:p>
          <a:p>
            <a:pPr lvl="2">
              <a:defRPr/>
            </a:pPr>
            <a:r>
              <a:rPr lang="en-US" dirty="0"/>
              <a:t>Resource Management Training </a:t>
            </a:r>
          </a:p>
          <a:p>
            <a:pPr lvl="2">
              <a:defRPr/>
            </a:pPr>
            <a:r>
              <a:rPr lang="en-US" dirty="0"/>
              <a:t>Operational Efficiency Reviews</a:t>
            </a:r>
          </a:p>
          <a:p>
            <a:pPr lvl="2">
              <a:defRPr/>
            </a:pPr>
            <a:r>
              <a:rPr lang="en-US" dirty="0"/>
              <a:t>Budget Assistance</a:t>
            </a:r>
          </a:p>
        </p:txBody>
      </p:sp>
      <p:sp>
        <p:nvSpPr>
          <p:cNvPr id="737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About 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7F5A6-0BF9-4905-9370-E8723A6723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7192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>
            <a:noAutofit/>
          </a:bodyPr>
          <a:lstStyle/>
          <a:p>
            <a:r>
              <a:rPr lang="en-US" dirty="0"/>
              <a:t>ACS Study Goal</a:t>
            </a:r>
          </a:p>
          <a:p>
            <a:pPr lvl="1"/>
            <a:r>
              <a:rPr lang="en-US" dirty="0"/>
              <a:t>Review Finance Operations to Improve Efficiency</a:t>
            </a:r>
          </a:p>
          <a:p>
            <a:r>
              <a:rPr lang="en-US" dirty="0"/>
              <a:t>Key Reasons</a:t>
            </a:r>
          </a:p>
          <a:p>
            <a:pPr lvl="1"/>
            <a:r>
              <a:rPr lang="en-US" dirty="0"/>
              <a:t>Two Finance Directors in Three Years</a:t>
            </a:r>
          </a:p>
          <a:p>
            <a:pPr lvl="1"/>
            <a:r>
              <a:rPr lang="en-US" dirty="0"/>
              <a:t>Desire to Enhance Fiscal Operations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Black" charset="0"/>
              </a:rPr>
              <a:t>Finance Efficiency and Wellness Review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EE9E8-6131-B940-98EB-368486075F2E}" type="slidenum">
              <a:rPr lang="en-US" sz="1200">
                <a:solidFill>
                  <a:srgbClr val="898989"/>
                </a:solidFill>
              </a:rPr>
              <a:pPr eaLnBrk="1" hangingPunct="1"/>
              <a:t>3</a:t>
            </a:fld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5725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>
            <a:noAutofit/>
          </a:bodyPr>
          <a:lstStyle/>
          <a:p>
            <a:r>
              <a:rPr lang="en-US" dirty="0">
                <a:latin typeface="Arial" charset="0"/>
              </a:rPr>
              <a:t>2018-19 Local Operating Budget:</a:t>
            </a:r>
          </a:p>
          <a:p>
            <a:pPr lvl="1"/>
            <a:r>
              <a:rPr lang="en-US" dirty="0">
                <a:latin typeface="Arial" charset="0"/>
              </a:rPr>
              <a:t>Local Expenditures of $23.3 Million</a:t>
            </a:r>
          </a:p>
          <a:p>
            <a:pPr lvl="2"/>
            <a:r>
              <a:rPr lang="en-US" dirty="0">
                <a:latin typeface="Arial" charset="0"/>
              </a:rPr>
              <a:t>$15.9 Million for Payroll and Benefits</a:t>
            </a:r>
          </a:p>
          <a:p>
            <a:pPr lvl="1"/>
            <a:r>
              <a:rPr lang="en-US" dirty="0">
                <a:latin typeface="Arial" charset="0"/>
              </a:rPr>
              <a:t>Local Operating Funds Paid for:</a:t>
            </a:r>
          </a:p>
          <a:p>
            <a:pPr lvl="2"/>
            <a:r>
              <a:rPr lang="en-US" dirty="0">
                <a:latin typeface="Arial" charset="0"/>
              </a:rPr>
              <a:t>107 Teachers</a:t>
            </a:r>
          </a:p>
          <a:p>
            <a:pPr lvl="2"/>
            <a:r>
              <a:rPr lang="en-US" dirty="0">
                <a:latin typeface="Arial" charset="0"/>
              </a:rPr>
              <a:t>60 Teacher Assistants</a:t>
            </a:r>
          </a:p>
          <a:p>
            <a:pPr lvl="2"/>
            <a:r>
              <a:rPr lang="en-US" dirty="0">
                <a:latin typeface="Arial" charset="0"/>
              </a:rPr>
              <a:t>21 Direct Instructional Support Staff</a:t>
            </a:r>
          </a:p>
          <a:p>
            <a:pPr lvl="2"/>
            <a:r>
              <a:rPr lang="en-US" dirty="0">
                <a:latin typeface="Arial" charset="0"/>
              </a:rPr>
              <a:t>27 Administrators (School and Central Services)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Black" charset="0"/>
              </a:rPr>
              <a:t>Current Financial Status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EE9E8-6131-B940-98EB-368486075F2E}" type="slidenum">
              <a:rPr lang="en-US" sz="1200">
                <a:solidFill>
                  <a:srgbClr val="898989"/>
                </a:solidFill>
              </a:rPr>
              <a:pPr eaLnBrk="1" hangingPunct="1"/>
              <a:t>4</a:t>
            </a:fld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197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>
            <a:noAutofit/>
          </a:bodyPr>
          <a:lstStyle/>
          <a:p>
            <a:r>
              <a:rPr lang="en-US" dirty="0">
                <a:latin typeface="Arial" charset="0"/>
              </a:rPr>
              <a:t>2018-19 Local Operating Budget: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$1.4 Million of Fund Balance Spent from the Local Operating Budget</a:t>
            </a:r>
          </a:p>
          <a:p>
            <a:pPr lvl="1"/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Charter Schools Payments Totaled $1.2 Million</a:t>
            </a:r>
          </a:p>
          <a:p>
            <a:pPr marL="457200" lvl="1" indent="0">
              <a:buNone/>
            </a:pPr>
            <a:r>
              <a:rPr lang="en-US" dirty="0">
                <a:latin typeface="Arial" charset="0"/>
              </a:rPr>
              <a:t>   from the Local Operating Budget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Black" charset="0"/>
              </a:rPr>
              <a:t>Current Financial Status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EE9E8-6131-B940-98EB-368486075F2E}" type="slidenum">
              <a:rPr lang="en-US" sz="1200">
                <a:solidFill>
                  <a:srgbClr val="898989"/>
                </a:solidFill>
              </a:rPr>
              <a:pPr eaLnBrk="1" hangingPunct="1"/>
              <a:t>5</a:t>
            </a:fld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2647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82000" cy="4648200"/>
          </a:xfrm>
        </p:spPr>
        <p:txBody>
          <a:bodyPr>
            <a:noAutofit/>
          </a:bodyPr>
          <a:lstStyle/>
          <a:p>
            <a:r>
              <a:rPr lang="en-US" dirty="0">
                <a:latin typeface="Arial" charset="0"/>
              </a:rPr>
              <a:t>Other Local Designated Revenues Budget:</a:t>
            </a:r>
          </a:p>
          <a:p>
            <a:pPr lvl="1"/>
            <a:r>
              <a:rPr lang="en-US" dirty="0">
                <a:latin typeface="Arial" charset="0"/>
              </a:rPr>
              <a:t>$5.86 Million Budgeted</a:t>
            </a:r>
          </a:p>
          <a:p>
            <a:pPr lvl="2"/>
            <a:r>
              <a:rPr lang="en-US" dirty="0">
                <a:latin typeface="Arial" charset="0"/>
              </a:rPr>
              <a:t>$4 Million for Local Supplements and Related Benefits</a:t>
            </a:r>
          </a:p>
          <a:p>
            <a:pPr marL="914400" lvl="2" indent="0">
              <a:buNone/>
            </a:pP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Personnel Funded Included Pre-School Employees and Teacher Assistants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Black" charset="0"/>
              </a:rPr>
              <a:t>Current Financial Status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EE9E8-6131-B940-98EB-368486075F2E}" type="slidenum">
              <a:rPr 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6717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Black" charset="0"/>
              </a:rPr>
              <a:t>2019-20 Budget Projection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EE9E8-6131-B940-98EB-368486075F2E}" type="slidenum">
              <a:rPr 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14A57F-7A90-4280-9821-D890AD2CE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Operating Budget Projection for 2019-20:</a:t>
            </a:r>
          </a:p>
          <a:p>
            <a:pPr lvl="1"/>
            <a:r>
              <a:rPr lang="en-US" dirty="0"/>
              <a:t>$25,569,867</a:t>
            </a:r>
          </a:p>
          <a:p>
            <a:pPr lvl="2"/>
            <a:r>
              <a:rPr lang="en-US" dirty="0"/>
              <a:t>Includes More Than $2.6 Million from Fund Balance</a:t>
            </a:r>
          </a:p>
          <a:p>
            <a:pPr lvl="1"/>
            <a:r>
              <a:rPr lang="en-US" dirty="0"/>
              <a:t>Projection May Change Based on Final Approval of State Budget and Salary Increases by the General Assembly and Approved by the Governor</a:t>
            </a:r>
          </a:p>
        </p:txBody>
      </p:sp>
    </p:spTree>
    <p:extLst>
      <p:ext uri="{BB962C8B-B14F-4D97-AF65-F5344CB8AC3E}">
        <p14:creationId xmlns:p14="http://schemas.microsoft.com/office/powerpoint/2010/main" val="342834891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Black" charset="0"/>
              </a:rPr>
              <a:t>Methodology and Cohort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EE9E8-6131-B940-98EB-368486075F2E}" type="slidenum">
              <a:rPr lang="en-US" sz="1200">
                <a:solidFill>
                  <a:srgbClr val="898989"/>
                </a:solidFill>
              </a:rPr>
              <a:pPr eaLnBrk="1" hangingPunct="1"/>
              <a:t>8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A23C3-4B33-44A5-9EEF-DD7BD6B3F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On-Site Interviews of Finance Staff</a:t>
            </a:r>
          </a:p>
          <a:p>
            <a:pPr lvl="1"/>
            <a:r>
              <a:rPr lang="en-US" dirty="0"/>
              <a:t>Concerns Regarding Alignment of Duties and Need for Cross-Training</a:t>
            </a:r>
          </a:p>
          <a:p>
            <a:pPr lvl="1"/>
            <a:r>
              <a:rPr lang="en-US" dirty="0"/>
              <a:t>Need for a Permanent Finance Director</a:t>
            </a:r>
          </a:p>
          <a:p>
            <a:r>
              <a:rPr lang="en-US" dirty="0"/>
              <a:t>Cohort: SEC Reviewed Three Districts of Comparable Size: Asheboro City, Hickory City, &amp; Watauga County</a:t>
            </a:r>
          </a:p>
        </p:txBody>
      </p:sp>
    </p:spTree>
    <p:extLst>
      <p:ext uri="{BB962C8B-B14F-4D97-AF65-F5344CB8AC3E}">
        <p14:creationId xmlns:p14="http://schemas.microsoft.com/office/powerpoint/2010/main" val="35117801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 Black" charset="0"/>
              </a:rPr>
              <a:t>Observations</a:t>
            </a:r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EE9E8-6131-B940-98EB-368486075F2E}" type="slidenum">
              <a:rPr lang="en-US" sz="1200">
                <a:solidFill>
                  <a:srgbClr val="898989"/>
                </a:solidFill>
              </a:rPr>
              <a:pPr eaLnBrk="1" hangingPunct="1"/>
              <a:t>9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AA23C3-4B33-44A5-9EEF-DD7BD6B3F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Strong Team in Finance But Concerns Regarding Lack of Chief Financial Officer (Since April 2019)</a:t>
            </a:r>
          </a:p>
          <a:p>
            <a:r>
              <a:rPr lang="en-US" dirty="0"/>
              <a:t>ACS Ranks 1</a:t>
            </a:r>
            <a:r>
              <a:rPr lang="en-US" baseline="30000" dirty="0"/>
              <a:t>st</a:t>
            </a:r>
            <a:r>
              <a:rPr lang="en-US" dirty="0"/>
              <a:t>  in Supplemental Per Pupil Allocation and 8</a:t>
            </a:r>
            <a:r>
              <a:rPr lang="en-US" baseline="30000" dirty="0"/>
              <a:t>th</a:t>
            </a:r>
            <a:r>
              <a:rPr lang="en-US" dirty="0"/>
              <a:t> in Overall Per Pupil Expenditures </a:t>
            </a:r>
            <a:r>
              <a:rPr lang="en-US" sz="2200" dirty="0"/>
              <a:t>(Public School Forum)</a:t>
            </a:r>
          </a:p>
          <a:p>
            <a:r>
              <a:rPr lang="en-US" dirty="0"/>
              <a:t>Finance Staff Has Decreased by Two But Staffing Level Exceeds Cohort</a:t>
            </a:r>
          </a:p>
        </p:txBody>
      </p:sp>
    </p:spTree>
    <p:extLst>
      <p:ext uri="{BB962C8B-B14F-4D97-AF65-F5344CB8AC3E}">
        <p14:creationId xmlns:p14="http://schemas.microsoft.com/office/powerpoint/2010/main" val="251635914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Keep Budget Green S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CS Board Presentation Aug 1 2017" id="{48C710B6-EF9F-1244-A213-617A358F1F9A}" vid="{11302D8B-3208-0E4C-B58E-BA70657307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sec-bg-light-blue</Template>
  <TotalTime>110</TotalTime>
  <Words>497</Words>
  <Application>Microsoft Office PowerPoint</Application>
  <PresentationFormat>On-screen Show (4:3)</PresentationFormat>
  <Paragraphs>104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Keep Budget Green SEC</vt:lpstr>
      <vt:lpstr>PowerPoint Presentation</vt:lpstr>
      <vt:lpstr>About Us</vt:lpstr>
      <vt:lpstr>Finance Efficiency and Wellness Review</vt:lpstr>
      <vt:lpstr>Current Financial Status</vt:lpstr>
      <vt:lpstr>Current Financial Status</vt:lpstr>
      <vt:lpstr>Current Financial Status</vt:lpstr>
      <vt:lpstr>2019-20 Budget Projection</vt:lpstr>
      <vt:lpstr>Methodology and Cohort</vt:lpstr>
      <vt:lpstr>Observations</vt:lpstr>
      <vt:lpstr>Recommendations</vt:lpstr>
      <vt:lpstr>Recommendations</vt:lpstr>
      <vt:lpstr>Recommendations</vt:lpstr>
      <vt:lpstr>Wrap-up</vt:lpstr>
      <vt:lpstr>About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Williams</dc:creator>
  <cp:lastModifiedBy>terrence.mcallister</cp:lastModifiedBy>
  <cp:revision>17</cp:revision>
  <cp:lastPrinted>2019-09-12T20:50:36Z</cp:lastPrinted>
  <dcterms:created xsi:type="dcterms:W3CDTF">2019-08-25T17:52:49Z</dcterms:created>
  <dcterms:modified xsi:type="dcterms:W3CDTF">2019-10-16T20:39:41Z</dcterms:modified>
</cp:coreProperties>
</file>