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5"/>
  </p:notesMasterIdLst>
  <p:sldIdLst>
    <p:sldId id="266" r:id="rId2"/>
    <p:sldId id="275" r:id="rId3"/>
    <p:sldId id="269" r:id="rId4"/>
    <p:sldId id="281" r:id="rId5"/>
    <p:sldId id="283" r:id="rId6"/>
    <p:sldId id="284" r:id="rId7"/>
    <p:sldId id="286" r:id="rId8"/>
    <p:sldId id="273" r:id="rId9"/>
    <p:sldId id="267" r:id="rId10"/>
    <p:sldId id="268" r:id="rId11"/>
    <p:sldId id="264" r:id="rId12"/>
    <p:sldId id="265" r:id="rId13"/>
    <p:sldId id="258" r:id="rId14"/>
    <p:sldId id="259" r:id="rId15"/>
    <p:sldId id="282" r:id="rId16"/>
    <p:sldId id="294" r:id="rId17"/>
    <p:sldId id="270" r:id="rId18"/>
    <p:sldId id="295" r:id="rId19"/>
    <p:sldId id="293" r:id="rId20"/>
    <p:sldId id="272" r:id="rId21"/>
    <p:sldId id="271" r:id="rId22"/>
    <p:sldId id="288" r:id="rId23"/>
    <p:sldId id="262" r:id="rId24"/>
    <p:sldId id="285" r:id="rId25"/>
    <p:sldId id="261" r:id="rId26"/>
    <p:sldId id="287" r:id="rId27"/>
    <p:sldId id="290" r:id="rId28"/>
    <p:sldId id="292" r:id="rId29"/>
    <p:sldId id="291" r:id="rId30"/>
    <p:sldId id="274" r:id="rId31"/>
    <p:sldId id="296" r:id="rId32"/>
    <p:sldId id="276" r:id="rId33"/>
    <p:sldId id="278"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3" d="100"/>
          <a:sy n="73" d="100"/>
        </p:scale>
        <p:origin x="58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800" b="1">
                <a:latin typeface="Garamond" panose="02020404030301010803" pitchFamily="18" charset="0"/>
              </a:rPr>
              <a:t>Trend</a:t>
            </a:r>
            <a:r>
              <a:rPr lang="en-US" sz="1800" b="1" baseline="0">
                <a:latin typeface="Garamond" panose="02020404030301010803" pitchFamily="18" charset="0"/>
              </a:rPr>
              <a:t>line of Black Population - 1850 - 2020</a:t>
            </a:r>
          </a:p>
          <a:p>
            <a:pPr>
              <a:defRPr/>
            </a:pPr>
            <a:r>
              <a:rPr lang="en-US" sz="1800" b="1" baseline="0">
                <a:latin typeface="Garamond" panose="02020404030301010803" pitchFamily="18" charset="0"/>
              </a:rPr>
              <a:t>Buncombe County, NC</a:t>
            </a:r>
            <a:endParaRPr lang="en-US" sz="1800" b="1">
              <a:latin typeface="Garamond" panose="02020404030301010803" pitchFamily="18"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2"/>
            </a:solidFill>
            <a:ln>
              <a:noFill/>
            </a:ln>
            <a:effectLst/>
          </c:spPr>
          <c:invertIfNegative val="0"/>
          <c:trendline>
            <c:spPr>
              <a:ln w="57150" cap="rnd">
                <a:solidFill>
                  <a:schemeClr val="accent2"/>
                </a:solidFill>
                <a:prstDash val="sysDot"/>
              </a:ln>
              <a:effectLst/>
            </c:spPr>
            <c:trendlineType val="linear"/>
            <c:dispRSqr val="0"/>
            <c:dispEq val="0"/>
          </c:trendline>
          <c:cat>
            <c:numRef>
              <c:f>Sheet1!$A$1:$A$18</c:f>
              <c:numCache>
                <c:formatCode>General</c:formatCode>
                <c:ptCount val="18"/>
                <c:pt idx="0">
                  <c:v>1850</c:v>
                </c:pt>
                <c:pt idx="1">
                  <c:v>1860</c:v>
                </c:pt>
                <c:pt idx="2">
                  <c:v>1870</c:v>
                </c:pt>
                <c:pt idx="3">
                  <c:v>1880</c:v>
                </c:pt>
                <c:pt idx="4">
                  <c:v>1890</c:v>
                </c:pt>
                <c:pt idx="5">
                  <c:v>1900</c:v>
                </c:pt>
                <c:pt idx="6">
                  <c:v>1910</c:v>
                </c:pt>
                <c:pt idx="7">
                  <c:v>1920</c:v>
                </c:pt>
                <c:pt idx="8">
                  <c:v>1930</c:v>
                </c:pt>
                <c:pt idx="9">
                  <c:v>1940</c:v>
                </c:pt>
                <c:pt idx="10">
                  <c:v>1950</c:v>
                </c:pt>
                <c:pt idx="11">
                  <c:v>1960</c:v>
                </c:pt>
                <c:pt idx="12">
                  <c:v>1970</c:v>
                </c:pt>
                <c:pt idx="13">
                  <c:v>1980</c:v>
                </c:pt>
                <c:pt idx="14">
                  <c:v>1990</c:v>
                </c:pt>
                <c:pt idx="15">
                  <c:v>2000</c:v>
                </c:pt>
                <c:pt idx="16">
                  <c:v>2010</c:v>
                </c:pt>
                <c:pt idx="17">
                  <c:v>2020</c:v>
                </c:pt>
              </c:numCache>
            </c:numRef>
          </c:cat>
          <c:val>
            <c:numRef>
              <c:f>Sheet1!$B$1:$B$18</c:f>
              <c:numCache>
                <c:formatCode>General</c:formatCode>
                <c:ptCount val="18"/>
                <c:pt idx="0">
                  <c:v>1824</c:v>
                </c:pt>
                <c:pt idx="1">
                  <c:v>2044</c:v>
                </c:pt>
                <c:pt idx="2">
                  <c:v>2303</c:v>
                </c:pt>
                <c:pt idx="3">
                  <c:v>3476</c:v>
                </c:pt>
                <c:pt idx="4">
                  <c:v>6626</c:v>
                </c:pt>
                <c:pt idx="5">
                  <c:v>8120</c:v>
                </c:pt>
                <c:pt idx="6">
                  <c:v>7982</c:v>
                </c:pt>
                <c:pt idx="7">
                  <c:v>9618</c:v>
                </c:pt>
                <c:pt idx="8">
                  <c:v>16655</c:v>
                </c:pt>
                <c:pt idx="9">
                  <c:v>16149</c:v>
                </c:pt>
                <c:pt idx="10">
                  <c:v>15228</c:v>
                </c:pt>
                <c:pt idx="11">
                  <c:v>14040</c:v>
                </c:pt>
                <c:pt idx="12">
                  <c:v>12828</c:v>
                </c:pt>
                <c:pt idx="13">
                  <c:v>13977</c:v>
                </c:pt>
                <c:pt idx="14">
                  <c:v>14336</c:v>
                </c:pt>
                <c:pt idx="15">
                  <c:v>15425</c:v>
                </c:pt>
                <c:pt idx="16">
                  <c:v>15211</c:v>
                </c:pt>
                <c:pt idx="17">
                  <c:v>16828</c:v>
                </c:pt>
              </c:numCache>
            </c:numRef>
          </c:val>
          <c:extLst>
            <c:ext xmlns:c16="http://schemas.microsoft.com/office/drawing/2014/chart" uri="{C3380CC4-5D6E-409C-BE32-E72D297353CC}">
              <c16:uniqueId val="{00000001-9579-44C2-8017-99B5C069E870}"/>
            </c:ext>
          </c:extLst>
        </c:ser>
        <c:dLbls>
          <c:showLegendKey val="0"/>
          <c:showVal val="0"/>
          <c:showCatName val="0"/>
          <c:showSerName val="0"/>
          <c:showPercent val="0"/>
          <c:showBubbleSize val="0"/>
        </c:dLbls>
        <c:gapWidth val="219"/>
        <c:overlap val="-27"/>
        <c:axId val="438784368"/>
        <c:axId val="438783384"/>
      </c:barChart>
      <c:catAx>
        <c:axId val="43878436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dirty="0">
                    <a:effectLst/>
                    <a:latin typeface="Garamond" panose="02020404030301010803" pitchFamily="18" charset="0"/>
                  </a:rPr>
                  <a:t>Decennial Census </a:t>
                </a:r>
              </a:p>
            </c:rich>
          </c:tx>
          <c:overlay val="0"/>
          <c:spPr>
            <a:solidFill>
              <a:srgbClr val="FFC000"/>
            </a:solid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8783384"/>
        <c:crosses val="autoZero"/>
        <c:auto val="1"/>
        <c:lblAlgn val="ctr"/>
        <c:lblOffset val="100"/>
        <c:noMultiLvlLbl val="0"/>
      </c:catAx>
      <c:valAx>
        <c:axId val="43878338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2000" b="1" dirty="0">
                    <a:latin typeface="Garamond" panose="02020404030301010803" pitchFamily="18" charset="0"/>
                  </a:rPr>
                  <a:t>Black Population</a:t>
                </a:r>
              </a:p>
            </c:rich>
          </c:tx>
          <c:overlay val="0"/>
          <c:spPr>
            <a:solidFill>
              <a:srgbClr val="FFC000"/>
            </a:solid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87843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800" b="1">
                <a:latin typeface="Garamond" panose="02020404030301010803" pitchFamily="18" charset="0"/>
              </a:rPr>
              <a:t>Trend</a:t>
            </a:r>
            <a:r>
              <a:rPr lang="en-US" sz="1800" b="1" baseline="0">
                <a:latin typeface="Garamond" panose="02020404030301010803" pitchFamily="18" charset="0"/>
              </a:rPr>
              <a:t>line of Black Population - 1850 - 2020</a:t>
            </a:r>
          </a:p>
          <a:p>
            <a:pPr>
              <a:defRPr/>
            </a:pPr>
            <a:r>
              <a:rPr lang="en-US" sz="1800" b="1" baseline="0">
                <a:latin typeface="Garamond" panose="02020404030301010803" pitchFamily="18" charset="0"/>
              </a:rPr>
              <a:t>Buncombe County, NC</a:t>
            </a:r>
            <a:endParaRPr lang="en-US" sz="1800" b="1">
              <a:latin typeface="Garamond" panose="02020404030301010803" pitchFamily="18"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2"/>
            </a:solidFill>
            <a:ln>
              <a:noFill/>
            </a:ln>
            <a:effectLst/>
          </c:spPr>
          <c:invertIfNegative val="0"/>
          <c:trendline>
            <c:spPr>
              <a:ln w="57150" cap="rnd">
                <a:solidFill>
                  <a:schemeClr val="accent2"/>
                </a:solidFill>
                <a:prstDash val="sysDot"/>
              </a:ln>
              <a:effectLst/>
            </c:spPr>
            <c:trendlineType val="linear"/>
            <c:dispRSqr val="0"/>
            <c:dispEq val="0"/>
          </c:trendline>
          <c:cat>
            <c:numRef>
              <c:f>Sheet1!$A$1:$A$18</c:f>
              <c:numCache>
                <c:formatCode>General</c:formatCode>
                <c:ptCount val="18"/>
                <c:pt idx="0">
                  <c:v>1850</c:v>
                </c:pt>
                <c:pt idx="1">
                  <c:v>1860</c:v>
                </c:pt>
                <c:pt idx="2">
                  <c:v>1870</c:v>
                </c:pt>
                <c:pt idx="3">
                  <c:v>1880</c:v>
                </c:pt>
                <c:pt idx="4">
                  <c:v>1890</c:v>
                </c:pt>
                <c:pt idx="5">
                  <c:v>1900</c:v>
                </c:pt>
                <c:pt idx="6">
                  <c:v>1910</c:v>
                </c:pt>
                <c:pt idx="7">
                  <c:v>1920</c:v>
                </c:pt>
                <c:pt idx="8">
                  <c:v>1930</c:v>
                </c:pt>
                <c:pt idx="9">
                  <c:v>1940</c:v>
                </c:pt>
                <c:pt idx="10">
                  <c:v>1950</c:v>
                </c:pt>
                <c:pt idx="11">
                  <c:v>1960</c:v>
                </c:pt>
                <c:pt idx="12">
                  <c:v>1970</c:v>
                </c:pt>
                <c:pt idx="13">
                  <c:v>1980</c:v>
                </c:pt>
                <c:pt idx="14">
                  <c:v>1990</c:v>
                </c:pt>
                <c:pt idx="15">
                  <c:v>2000</c:v>
                </c:pt>
                <c:pt idx="16">
                  <c:v>2010</c:v>
                </c:pt>
                <c:pt idx="17">
                  <c:v>2020</c:v>
                </c:pt>
              </c:numCache>
            </c:numRef>
          </c:cat>
          <c:val>
            <c:numRef>
              <c:f>Sheet1!$B$1:$B$18</c:f>
              <c:numCache>
                <c:formatCode>General</c:formatCode>
                <c:ptCount val="18"/>
                <c:pt idx="0">
                  <c:v>1824</c:v>
                </c:pt>
                <c:pt idx="1">
                  <c:v>2044</c:v>
                </c:pt>
                <c:pt idx="2">
                  <c:v>2303</c:v>
                </c:pt>
                <c:pt idx="3">
                  <c:v>3476</c:v>
                </c:pt>
                <c:pt idx="4">
                  <c:v>6626</c:v>
                </c:pt>
                <c:pt idx="5">
                  <c:v>8120</c:v>
                </c:pt>
                <c:pt idx="6">
                  <c:v>7982</c:v>
                </c:pt>
                <c:pt idx="7">
                  <c:v>9618</c:v>
                </c:pt>
                <c:pt idx="8">
                  <c:v>16655</c:v>
                </c:pt>
                <c:pt idx="9">
                  <c:v>16149</c:v>
                </c:pt>
                <c:pt idx="10">
                  <c:v>15228</c:v>
                </c:pt>
                <c:pt idx="11">
                  <c:v>14040</c:v>
                </c:pt>
                <c:pt idx="12">
                  <c:v>12828</c:v>
                </c:pt>
                <c:pt idx="13">
                  <c:v>13977</c:v>
                </c:pt>
                <c:pt idx="14">
                  <c:v>14336</c:v>
                </c:pt>
                <c:pt idx="15">
                  <c:v>15425</c:v>
                </c:pt>
                <c:pt idx="16">
                  <c:v>15211</c:v>
                </c:pt>
                <c:pt idx="17">
                  <c:v>16828</c:v>
                </c:pt>
              </c:numCache>
            </c:numRef>
          </c:val>
          <c:extLst>
            <c:ext xmlns:c16="http://schemas.microsoft.com/office/drawing/2014/chart" uri="{C3380CC4-5D6E-409C-BE32-E72D297353CC}">
              <c16:uniqueId val="{00000001-9579-44C2-8017-99B5C069E870}"/>
            </c:ext>
          </c:extLst>
        </c:ser>
        <c:dLbls>
          <c:showLegendKey val="0"/>
          <c:showVal val="0"/>
          <c:showCatName val="0"/>
          <c:showSerName val="0"/>
          <c:showPercent val="0"/>
          <c:showBubbleSize val="0"/>
        </c:dLbls>
        <c:gapWidth val="219"/>
        <c:overlap val="-27"/>
        <c:axId val="438784368"/>
        <c:axId val="438783384"/>
      </c:barChart>
      <c:catAx>
        <c:axId val="43878436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dirty="0">
                    <a:effectLst/>
                    <a:latin typeface="Garamond" panose="02020404030301010803" pitchFamily="18" charset="0"/>
                  </a:rPr>
                  <a:t>Decennial Census </a:t>
                </a:r>
              </a:p>
            </c:rich>
          </c:tx>
          <c:overlay val="0"/>
          <c:spPr>
            <a:solidFill>
              <a:srgbClr val="FFC000"/>
            </a:solid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8783384"/>
        <c:crosses val="autoZero"/>
        <c:auto val="1"/>
        <c:lblAlgn val="ctr"/>
        <c:lblOffset val="100"/>
        <c:noMultiLvlLbl val="0"/>
      </c:catAx>
      <c:valAx>
        <c:axId val="43878338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2000" b="1" dirty="0">
                    <a:latin typeface="Garamond" panose="02020404030301010803" pitchFamily="18" charset="0"/>
                  </a:rPr>
                  <a:t>Black Population</a:t>
                </a:r>
              </a:p>
            </c:rich>
          </c:tx>
          <c:overlay val="0"/>
          <c:spPr>
            <a:solidFill>
              <a:srgbClr val="FFC000"/>
            </a:solid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87843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rgbClr val="FF0000"/>
                </a:solidFill>
                <a:latin typeface="Garamond" panose="02020404030301010803" pitchFamily="18" charset="0"/>
                <a:ea typeface="+mn-ea"/>
                <a:cs typeface="+mn-cs"/>
              </a:defRPr>
            </a:pPr>
            <a:r>
              <a:rPr lang="en-US" dirty="0">
                <a:solidFill>
                  <a:srgbClr val="FF0000"/>
                </a:solidFill>
              </a:rPr>
              <a:t>Trendline of </a:t>
            </a:r>
            <a:r>
              <a:rPr lang="en-US" sz="2800" dirty="0">
                <a:solidFill>
                  <a:srgbClr val="FF0000"/>
                </a:solidFill>
              </a:rPr>
              <a:t>Total</a:t>
            </a:r>
            <a:r>
              <a:rPr lang="en-US" dirty="0">
                <a:solidFill>
                  <a:srgbClr val="FF0000"/>
                </a:solidFill>
              </a:rPr>
              <a:t> Population</a:t>
            </a:r>
          </a:p>
          <a:p>
            <a:pPr>
              <a:defRPr>
                <a:solidFill>
                  <a:srgbClr val="FF0000"/>
                </a:solidFill>
              </a:defRPr>
            </a:pPr>
            <a:r>
              <a:rPr lang="en-US" dirty="0">
                <a:solidFill>
                  <a:srgbClr val="FF0000"/>
                </a:solidFill>
              </a:rPr>
              <a:t>Buncombe County, NC</a:t>
            </a:r>
          </a:p>
          <a:p>
            <a:pPr>
              <a:defRPr>
                <a:solidFill>
                  <a:srgbClr val="FF0000"/>
                </a:solidFill>
              </a:defRPr>
            </a:pPr>
            <a:r>
              <a:rPr lang="en-US" dirty="0">
                <a:solidFill>
                  <a:srgbClr val="FF0000"/>
                </a:solidFill>
              </a:rPr>
              <a:t>1850-2020 </a:t>
            </a:r>
          </a:p>
        </c:rich>
      </c:tx>
      <c:layout>
        <c:manualLayout>
          <c:xMode val="edge"/>
          <c:yMode val="edge"/>
          <c:x val="0.38404199475065615"/>
          <c:y val="0.11509229098805646"/>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rgbClr val="FF0000"/>
              </a:solidFill>
              <a:latin typeface="Garamond" panose="02020404030301010803" pitchFamily="18" charset="0"/>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trendline>
            <c:spPr>
              <a:ln w="19050" cap="rnd">
                <a:solidFill>
                  <a:srgbClr val="FF0000"/>
                </a:solidFill>
                <a:prstDash val="sysDot"/>
              </a:ln>
              <a:effectLst/>
            </c:spPr>
            <c:trendlineType val="movingAvg"/>
            <c:period val="2"/>
            <c:dispRSqr val="0"/>
            <c:dispEq val="0"/>
          </c:trendline>
          <c:cat>
            <c:numRef>
              <c:f>Sheet1!$A$1:$A$18</c:f>
              <c:numCache>
                <c:formatCode>General</c:formatCode>
                <c:ptCount val="18"/>
                <c:pt idx="0">
                  <c:v>1850</c:v>
                </c:pt>
                <c:pt idx="1">
                  <c:v>1860</c:v>
                </c:pt>
                <c:pt idx="2">
                  <c:v>1870</c:v>
                </c:pt>
                <c:pt idx="3">
                  <c:v>1880</c:v>
                </c:pt>
                <c:pt idx="4">
                  <c:v>1890</c:v>
                </c:pt>
                <c:pt idx="5">
                  <c:v>1900</c:v>
                </c:pt>
                <c:pt idx="6">
                  <c:v>1910</c:v>
                </c:pt>
                <c:pt idx="7">
                  <c:v>1920</c:v>
                </c:pt>
                <c:pt idx="8">
                  <c:v>1930</c:v>
                </c:pt>
                <c:pt idx="9">
                  <c:v>1940</c:v>
                </c:pt>
                <c:pt idx="10">
                  <c:v>1950</c:v>
                </c:pt>
                <c:pt idx="11">
                  <c:v>1960</c:v>
                </c:pt>
                <c:pt idx="12">
                  <c:v>1970</c:v>
                </c:pt>
                <c:pt idx="13">
                  <c:v>1980</c:v>
                </c:pt>
                <c:pt idx="14">
                  <c:v>1990</c:v>
                </c:pt>
                <c:pt idx="15">
                  <c:v>2000</c:v>
                </c:pt>
                <c:pt idx="16">
                  <c:v>2010</c:v>
                </c:pt>
                <c:pt idx="17">
                  <c:v>2020</c:v>
                </c:pt>
              </c:numCache>
            </c:numRef>
          </c:cat>
          <c:val>
            <c:numRef>
              <c:f>Sheet1!$B$1:$B$18</c:f>
              <c:numCache>
                <c:formatCode>General</c:formatCode>
                <c:ptCount val="18"/>
                <c:pt idx="0">
                  <c:v>13425</c:v>
                </c:pt>
                <c:pt idx="1">
                  <c:v>12654</c:v>
                </c:pt>
                <c:pt idx="2">
                  <c:v>15412</c:v>
                </c:pt>
                <c:pt idx="3">
                  <c:v>21909</c:v>
                </c:pt>
                <c:pt idx="4">
                  <c:v>35266</c:v>
                </c:pt>
                <c:pt idx="5">
                  <c:v>44288</c:v>
                </c:pt>
                <c:pt idx="6">
                  <c:v>49798</c:v>
                </c:pt>
                <c:pt idx="7">
                  <c:v>64148</c:v>
                </c:pt>
                <c:pt idx="8">
                  <c:v>97937</c:v>
                </c:pt>
                <c:pt idx="9">
                  <c:v>108755</c:v>
                </c:pt>
                <c:pt idx="10">
                  <c:v>124403</c:v>
                </c:pt>
                <c:pt idx="11">
                  <c:v>130074</c:v>
                </c:pt>
                <c:pt idx="12">
                  <c:v>145056</c:v>
                </c:pt>
                <c:pt idx="13">
                  <c:v>160934</c:v>
                </c:pt>
                <c:pt idx="14">
                  <c:v>158979</c:v>
                </c:pt>
                <c:pt idx="15">
                  <c:v>206318</c:v>
                </c:pt>
                <c:pt idx="16">
                  <c:v>238313</c:v>
                </c:pt>
                <c:pt idx="17">
                  <c:v>265055</c:v>
                </c:pt>
              </c:numCache>
            </c:numRef>
          </c:val>
          <c:extLst>
            <c:ext xmlns:c16="http://schemas.microsoft.com/office/drawing/2014/chart" uri="{C3380CC4-5D6E-409C-BE32-E72D297353CC}">
              <c16:uniqueId val="{00000001-92D2-4AA5-B890-582650E8F37D}"/>
            </c:ext>
          </c:extLst>
        </c:ser>
        <c:dLbls>
          <c:showLegendKey val="0"/>
          <c:showVal val="0"/>
          <c:showCatName val="0"/>
          <c:showSerName val="0"/>
          <c:showPercent val="0"/>
          <c:showBubbleSize val="0"/>
        </c:dLbls>
        <c:gapWidth val="150"/>
        <c:axId val="580957920"/>
        <c:axId val="580956280"/>
      </c:barChart>
      <c:catAx>
        <c:axId val="580957920"/>
        <c:scaling>
          <c:orientation val="minMax"/>
        </c:scaling>
        <c:delete val="0"/>
        <c:axPos val="b"/>
        <c:title>
          <c:tx>
            <c:rich>
              <a:bodyPr rot="0" spcFirstLastPara="1" vertOverflow="ellipsis" vert="horz" wrap="square" anchor="ctr" anchorCtr="1"/>
              <a:lstStyle/>
              <a:p>
                <a:pPr>
                  <a:defRPr sz="1200" b="1" i="0" u="none" strike="noStrike" kern="1200" baseline="0">
                    <a:solidFill>
                      <a:srgbClr val="FF0000"/>
                    </a:solidFill>
                    <a:latin typeface="Garamond" panose="02020404030301010803" pitchFamily="18" charset="0"/>
                    <a:ea typeface="+mn-ea"/>
                    <a:cs typeface="+mn-cs"/>
                  </a:defRPr>
                </a:pPr>
                <a:r>
                  <a:rPr lang="en-US" sz="2000" dirty="0">
                    <a:solidFill>
                      <a:srgbClr val="FF0000"/>
                    </a:solidFill>
                  </a:rPr>
                  <a:t>Decennial</a:t>
                </a:r>
                <a:r>
                  <a:rPr lang="en-US" sz="2000" baseline="0" dirty="0">
                    <a:solidFill>
                      <a:srgbClr val="FF0000"/>
                    </a:solidFill>
                  </a:rPr>
                  <a:t> Census</a:t>
                </a:r>
                <a:endParaRPr lang="en-US" sz="2000" dirty="0">
                  <a:solidFill>
                    <a:srgbClr val="FF0000"/>
                  </a:solidFill>
                </a:endParaRPr>
              </a:p>
            </c:rich>
          </c:tx>
          <c:overlay val="0"/>
          <c:spPr>
            <a:noFill/>
            <a:ln>
              <a:noFill/>
            </a:ln>
            <a:effectLst/>
          </c:spPr>
          <c:txPr>
            <a:bodyPr rot="0" spcFirstLastPara="1" vertOverflow="ellipsis" vert="horz" wrap="square" anchor="ctr" anchorCtr="1"/>
            <a:lstStyle/>
            <a:p>
              <a:pPr>
                <a:defRPr sz="1200" b="1" i="0" u="none" strike="noStrike" kern="1200" baseline="0">
                  <a:solidFill>
                    <a:srgbClr val="FF0000"/>
                  </a:solidFill>
                  <a:latin typeface="Garamond" panose="02020404030301010803" pitchFamily="18" charset="0"/>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Garamond" panose="02020404030301010803" pitchFamily="18" charset="0"/>
                <a:ea typeface="+mn-ea"/>
                <a:cs typeface="+mn-cs"/>
              </a:defRPr>
            </a:pPr>
            <a:endParaRPr lang="en-US"/>
          </a:p>
        </c:txPr>
        <c:crossAx val="580956280"/>
        <c:crosses val="autoZero"/>
        <c:auto val="1"/>
        <c:lblAlgn val="ctr"/>
        <c:lblOffset val="100"/>
        <c:noMultiLvlLbl val="0"/>
      </c:catAx>
      <c:valAx>
        <c:axId val="58095628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1" i="0" u="none" strike="noStrike" kern="1200" baseline="0">
                    <a:solidFill>
                      <a:srgbClr val="FF0000"/>
                    </a:solidFill>
                    <a:latin typeface="Garamond" panose="02020404030301010803" pitchFamily="18" charset="0"/>
                    <a:ea typeface="+mn-ea"/>
                    <a:cs typeface="+mn-cs"/>
                  </a:defRPr>
                </a:pPr>
                <a:r>
                  <a:rPr lang="en-US" sz="2000">
                    <a:solidFill>
                      <a:srgbClr val="FF0000"/>
                    </a:solidFill>
                  </a:rPr>
                  <a:t>Total Population</a:t>
                </a:r>
              </a:p>
            </c:rich>
          </c:tx>
          <c:overlay val="0"/>
          <c:spPr>
            <a:noFill/>
            <a:ln>
              <a:noFill/>
            </a:ln>
            <a:effectLst/>
          </c:spPr>
          <c:txPr>
            <a:bodyPr rot="-5400000" spcFirstLastPara="1" vertOverflow="ellipsis" vert="horz" wrap="square" anchor="ctr" anchorCtr="1"/>
            <a:lstStyle/>
            <a:p>
              <a:pPr>
                <a:defRPr sz="1200" b="1" i="0" u="none" strike="noStrike" kern="1200" baseline="0">
                  <a:solidFill>
                    <a:srgbClr val="FF0000"/>
                  </a:solidFill>
                  <a:latin typeface="Garamond" panose="02020404030301010803" pitchFamily="18" charset="0"/>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Garamond" panose="02020404030301010803" pitchFamily="18" charset="0"/>
                <a:ea typeface="+mn-ea"/>
                <a:cs typeface="+mn-cs"/>
              </a:defRPr>
            </a:pPr>
            <a:endParaRPr lang="en-US"/>
          </a:p>
        </c:txPr>
        <c:crossAx val="58095792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latin typeface="Garamond" panose="02020404030301010803" pitchFamily="18"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818A6F-896A-442A-B943-9E19D29899B3}" type="datetimeFigureOut">
              <a:rPr lang="en-US" smtClean="0"/>
              <a:t>6/3/2021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A88655-3C22-4EBC-BBC6-12FB6BFF5B1E}" type="slidenum">
              <a:rPr lang="en-US" smtClean="0"/>
              <a:t>‹#›</a:t>
            </a:fld>
            <a:endParaRPr lang="en-US"/>
          </a:p>
        </p:txBody>
      </p:sp>
    </p:spTree>
    <p:extLst>
      <p:ext uri="{BB962C8B-B14F-4D97-AF65-F5344CB8AC3E}">
        <p14:creationId xmlns:p14="http://schemas.microsoft.com/office/powerpoint/2010/main" val="40491617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A32C2-BB12-4CE1-90F1-5C01FD2266A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883DFA7-23C3-4884-B9BC-A68D591E3A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6A703BA-76DD-4B2D-9265-5F31B6DE51B6}"/>
              </a:ext>
            </a:extLst>
          </p:cNvPr>
          <p:cNvSpPr>
            <a:spLocks noGrp="1"/>
          </p:cNvSpPr>
          <p:nvPr>
            <p:ph type="dt" sz="half" idx="10"/>
          </p:nvPr>
        </p:nvSpPr>
        <p:spPr/>
        <p:txBody>
          <a:bodyPr/>
          <a:lstStyle/>
          <a:p>
            <a:fld id="{262B865B-469F-4F6B-BA48-C6C9750A1876}" type="datetime1">
              <a:rPr lang="en-US" smtClean="0"/>
              <a:t>6/3/2021</a:t>
            </a:fld>
            <a:endParaRPr lang="en-US"/>
          </a:p>
        </p:txBody>
      </p:sp>
      <p:sp>
        <p:nvSpPr>
          <p:cNvPr id="5" name="Footer Placeholder 4">
            <a:extLst>
              <a:ext uri="{FF2B5EF4-FFF2-40B4-BE49-F238E27FC236}">
                <a16:creationId xmlns:a16="http://schemas.microsoft.com/office/drawing/2014/main" id="{1A861930-66AC-46F8-8D53-347BB34E897A}"/>
              </a:ext>
            </a:extLst>
          </p:cNvPr>
          <p:cNvSpPr>
            <a:spLocks noGrp="1"/>
          </p:cNvSpPr>
          <p:nvPr>
            <p:ph type="ftr" sz="quarter" idx="11"/>
          </p:nvPr>
        </p:nvSpPr>
        <p:spPr/>
        <p:txBody>
          <a:bodyPr/>
          <a:lstStyle/>
          <a:p>
            <a:r>
              <a:rPr lang="en-US"/>
              <a:t>William H. Turner, PhD (c) June 2021</a:t>
            </a:r>
          </a:p>
        </p:txBody>
      </p:sp>
      <p:sp>
        <p:nvSpPr>
          <p:cNvPr id="6" name="Slide Number Placeholder 5">
            <a:extLst>
              <a:ext uri="{FF2B5EF4-FFF2-40B4-BE49-F238E27FC236}">
                <a16:creationId xmlns:a16="http://schemas.microsoft.com/office/drawing/2014/main" id="{F7D720D9-50AD-466C-B295-E75D5B270C4D}"/>
              </a:ext>
            </a:extLst>
          </p:cNvPr>
          <p:cNvSpPr>
            <a:spLocks noGrp="1"/>
          </p:cNvSpPr>
          <p:nvPr>
            <p:ph type="sldNum" sz="quarter" idx="12"/>
          </p:nvPr>
        </p:nvSpPr>
        <p:spPr/>
        <p:txBody>
          <a:bodyPr/>
          <a:lstStyle/>
          <a:p>
            <a:fld id="{6AA742EF-1849-401A-9C93-306C15253418}" type="slidenum">
              <a:rPr lang="en-US" smtClean="0"/>
              <a:t>‹#›</a:t>
            </a:fld>
            <a:endParaRPr lang="en-US"/>
          </a:p>
        </p:txBody>
      </p:sp>
    </p:spTree>
    <p:extLst>
      <p:ext uri="{BB962C8B-B14F-4D97-AF65-F5344CB8AC3E}">
        <p14:creationId xmlns:p14="http://schemas.microsoft.com/office/powerpoint/2010/main" val="891924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1BEA45-087A-4B16-89C8-2E41DB98450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07FC213-ADC8-4B6B-A6BC-54C9041D9CC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9D0AEF-6656-4644-961A-0233D152838A}"/>
              </a:ext>
            </a:extLst>
          </p:cNvPr>
          <p:cNvSpPr>
            <a:spLocks noGrp="1"/>
          </p:cNvSpPr>
          <p:nvPr>
            <p:ph type="dt" sz="half" idx="10"/>
          </p:nvPr>
        </p:nvSpPr>
        <p:spPr/>
        <p:txBody>
          <a:bodyPr/>
          <a:lstStyle/>
          <a:p>
            <a:fld id="{CCDCCB05-9628-4494-BEAF-732E93AE031B}" type="datetime1">
              <a:rPr lang="en-US" smtClean="0"/>
              <a:t>6/3/2021</a:t>
            </a:fld>
            <a:endParaRPr lang="en-US"/>
          </a:p>
        </p:txBody>
      </p:sp>
      <p:sp>
        <p:nvSpPr>
          <p:cNvPr id="5" name="Footer Placeholder 4">
            <a:extLst>
              <a:ext uri="{FF2B5EF4-FFF2-40B4-BE49-F238E27FC236}">
                <a16:creationId xmlns:a16="http://schemas.microsoft.com/office/drawing/2014/main" id="{E45815CD-7A59-4401-AFFA-1B84B78B6195}"/>
              </a:ext>
            </a:extLst>
          </p:cNvPr>
          <p:cNvSpPr>
            <a:spLocks noGrp="1"/>
          </p:cNvSpPr>
          <p:nvPr>
            <p:ph type="ftr" sz="quarter" idx="11"/>
          </p:nvPr>
        </p:nvSpPr>
        <p:spPr/>
        <p:txBody>
          <a:bodyPr/>
          <a:lstStyle/>
          <a:p>
            <a:r>
              <a:rPr lang="en-US"/>
              <a:t>William H. Turner, PhD (c) June 2021</a:t>
            </a:r>
          </a:p>
        </p:txBody>
      </p:sp>
      <p:sp>
        <p:nvSpPr>
          <p:cNvPr id="6" name="Slide Number Placeholder 5">
            <a:extLst>
              <a:ext uri="{FF2B5EF4-FFF2-40B4-BE49-F238E27FC236}">
                <a16:creationId xmlns:a16="http://schemas.microsoft.com/office/drawing/2014/main" id="{7FD73256-3E60-4B7E-A8DE-A72F25FFA3EC}"/>
              </a:ext>
            </a:extLst>
          </p:cNvPr>
          <p:cNvSpPr>
            <a:spLocks noGrp="1"/>
          </p:cNvSpPr>
          <p:nvPr>
            <p:ph type="sldNum" sz="quarter" idx="12"/>
          </p:nvPr>
        </p:nvSpPr>
        <p:spPr/>
        <p:txBody>
          <a:bodyPr/>
          <a:lstStyle/>
          <a:p>
            <a:fld id="{6AA742EF-1849-401A-9C93-306C15253418}" type="slidenum">
              <a:rPr lang="en-US" smtClean="0"/>
              <a:t>‹#›</a:t>
            </a:fld>
            <a:endParaRPr lang="en-US"/>
          </a:p>
        </p:txBody>
      </p:sp>
    </p:spTree>
    <p:extLst>
      <p:ext uri="{BB962C8B-B14F-4D97-AF65-F5344CB8AC3E}">
        <p14:creationId xmlns:p14="http://schemas.microsoft.com/office/powerpoint/2010/main" val="30209884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897FFE7-7843-4175-955F-D7494AC47B9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485A185-7859-48F8-B6A8-54DBDB2C994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34FA92-E1B5-4357-A1AE-86730DACE606}"/>
              </a:ext>
            </a:extLst>
          </p:cNvPr>
          <p:cNvSpPr>
            <a:spLocks noGrp="1"/>
          </p:cNvSpPr>
          <p:nvPr>
            <p:ph type="dt" sz="half" idx="10"/>
          </p:nvPr>
        </p:nvSpPr>
        <p:spPr/>
        <p:txBody>
          <a:bodyPr/>
          <a:lstStyle/>
          <a:p>
            <a:fld id="{AE50E044-4183-49D3-8710-BFDF6D8CC258}" type="datetime1">
              <a:rPr lang="en-US" smtClean="0"/>
              <a:t>6/3/2021</a:t>
            </a:fld>
            <a:endParaRPr lang="en-US"/>
          </a:p>
        </p:txBody>
      </p:sp>
      <p:sp>
        <p:nvSpPr>
          <p:cNvPr id="5" name="Footer Placeholder 4">
            <a:extLst>
              <a:ext uri="{FF2B5EF4-FFF2-40B4-BE49-F238E27FC236}">
                <a16:creationId xmlns:a16="http://schemas.microsoft.com/office/drawing/2014/main" id="{C5178E4E-E05E-4BC1-A195-1B5941B9B5D0}"/>
              </a:ext>
            </a:extLst>
          </p:cNvPr>
          <p:cNvSpPr>
            <a:spLocks noGrp="1"/>
          </p:cNvSpPr>
          <p:nvPr>
            <p:ph type="ftr" sz="quarter" idx="11"/>
          </p:nvPr>
        </p:nvSpPr>
        <p:spPr/>
        <p:txBody>
          <a:bodyPr/>
          <a:lstStyle/>
          <a:p>
            <a:r>
              <a:rPr lang="en-US"/>
              <a:t>William H. Turner, PhD (c) June 2021</a:t>
            </a:r>
          </a:p>
        </p:txBody>
      </p:sp>
      <p:sp>
        <p:nvSpPr>
          <p:cNvPr id="6" name="Slide Number Placeholder 5">
            <a:extLst>
              <a:ext uri="{FF2B5EF4-FFF2-40B4-BE49-F238E27FC236}">
                <a16:creationId xmlns:a16="http://schemas.microsoft.com/office/drawing/2014/main" id="{01004663-A7A3-4B8B-8065-55169910C230}"/>
              </a:ext>
            </a:extLst>
          </p:cNvPr>
          <p:cNvSpPr>
            <a:spLocks noGrp="1"/>
          </p:cNvSpPr>
          <p:nvPr>
            <p:ph type="sldNum" sz="quarter" idx="12"/>
          </p:nvPr>
        </p:nvSpPr>
        <p:spPr/>
        <p:txBody>
          <a:bodyPr/>
          <a:lstStyle/>
          <a:p>
            <a:fld id="{6AA742EF-1849-401A-9C93-306C15253418}" type="slidenum">
              <a:rPr lang="en-US" smtClean="0"/>
              <a:t>‹#›</a:t>
            </a:fld>
            <a:endParaRPr lang="en-US"/>
          </a:p>
        </p:txBody>
      </p:sp>
    </p:spTree>
    <p:extLst>
      <p:ext uri="{BB962C8B-B14F-4D97-AF65-F5344CB8AC3E}">
        <p14:creationId xmlns:p14="http://schemas.microsoft.com/office/powerpoint/2010/main" val="35795946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D3B39-9569-458D-8824-82EF5B50B4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83E10A1-ECDA-4A02-A436-624ED62B33E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BEFF29-C95D-4F96-96AF-D4FCAE0F3DB6}"/>
              </a:ext>
            </a:extLst>
          </p:cNvPr>
          <p:cNvSpPr>
            <a:spLocks noGrp="1"/>
          </p:cNvSpPr>
          <p:nvPr>
            <p:ph type="dt" sz="half" idx="10"/>
          </p:nvPr>
        </p:nvSpPr>
        <p:spPr/>
        <p:txBody>
          <a:bodyPr/>
          <a:lstStyle/>
          <a:p>
            <a:fld id="{2F209007-1E3F-4FE0-BB7D-65DE600C2ED0}" type="datetime1">
              <a:rPr lang="en-US" smtClean="0"/>
              <a:t>6/3/2021</a:t>
            </a:fld>
            <a:endParaRPr lang="en-US"/>
          </a:p>
        </p:txBody>
      </p:sp>
      <p:sp>
        <p:nvSpPr>
          <p:cNvPr id="5" name="Footer Placeholder 4">
            <a:extLst>
              <a:ext uri="{FF2B5EF4-FFF2-40B4-BE49-F238E27FC236}">
                <a16:creationId xmlns:a16="http://schemas.microsoft.com/office/drawing/2014/main" id="{E4F1D8A7-3EED-42FF-B7AA-8791E5F60943}"/>
              </a:ext>
            </a:extLst>
          </p:cNvPr>
          <p:cNvSpPr>
            <a:spLocks noGrp="1"/>
          </p:cNvSpPr>
          <p:nvPr>
            <p:ph type="ftr" sz="quarter" idx="11"/>
          </p:nvPr>
        </p:nvSpPr>
        <p:spPr/>
        <p:txBody>
          <a:bodyPr/>
          <a:lstStyle/>
          <a:p>
            <a:r>
              <a:rPr lang="en-US"/>
              <a:t>William H. Turner, PhD (c) June 2021</a:t>
            </a:r>
          </a:p>
        </p:txBody>
      </p:sp>
      <p:sp>
        <p:nvSpPr>
          <p:cNvPr id="6" name="Slide Number Placeholder 5">
            <a:extLst>
              <a:ext uri="{FF2B5EF4-FFF2-40B4-BE49-F238E27FC236}">
                <a16:creationId xmlns:a16="http://schemas.microsoft.com/office/drawing/2014/main" id="{B2998A3D-B9E9-4E3B-A257-A1F022C64819}"/>
              </a:ext>
            </a:extLst>
          </p:cNvPr>
          <p:cNvSpPr>
            <a:spLocks noGrp="1"/>
          </p:cNvSpPr>
          <p:nvPr>
            <p:ph type="sldNum" sz="quarter" idx="12"/>
          </p:nvPr>
        </p:nvSpPr>
        <p:spPr/>
        <p:txBody>
          <a:bodyPr/>
          <a:lstStyle/>
          <a:p>
            <a:fld id="{6AA742EF-1849-401A-9C93-306C15253418}" type="slidenum">
              <a:rPr lang="en-US" smtClean="0"/>
              <a:t>‹#›</a:t>
            </a:fld>
            <a:endParaRPr lang="en-US"/>
          </a:p>
        </p:txBody>
      </p:sp>
    </p:spTree>
    <p:extLst>
      <p:ext uri="{BB962C8B-B14F-4D97-AF65-F5344CB8AC3E}">
        <p14:creationId xmlns:p14="http://schemas.microsoft.com/office/powerpoint/2010/main" val="1087587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C5E06-0B6D-430C-A761-2B11200423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B47CE81-AB3D-411E-A886-14878696C35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7923CC3-5CB5-4D17-B0D1-F3B2342EDD95}"/>
              </a:ext>
            </a:extLst>
          </p:cNvPr>
          <p:cNvSpPr>
            <a:spLocks noGrp="1"/>
          </p:cNvSpPr>
          <p:nvPr>
            <p:ph type="dt" sz="half" idx="10"/>
          </p:nvPr>
        </p:nvSpPr>
        <p:spPr/>
        <p:txBody>
          <a:bodyPr/>
          <a:lstStyle/>
          <a:p>
            <a:fld id="{91B0BEF2-8864-4400-87F8-D81C1BE741C7}" type="datetime1">
              <a:rPr lang="en-US" smtClean="0"/>
              <a:t>6/3/2021</a:t>
            </a:fld>
            <a:endParaRPr lang="en-US"/>
          </a:p>
        </p:txBody>
      </p:sp>
      <p:sp>
        <p:nvSpPr>
          <p:cNvPr id="5" name="Footer Placeholder 4">
            <a:extLst>
              <a:ext uri="{FF2B5EF4-FFF2-40B4-BE49-F238E27FC236}">
                <a16:creationId xmlns:a16="http://schemas.microsoft.com/office/drawing/2014/main" id="{00BB598E-49FB-4D46-A72F-181D943BF518}"/>
              </a:ext>
            </a:extLst>
          </p:cNvPr>
          <p:cNvSpPr>
            <a:spLocks noGrp="1"/>
          </p:cNvSpPr>
          <p:nvPr>
            <p:ph type="ftr" sz="quarter" idx="11"/>
          </p:nvPr>
        </p:nvSpPr>
        <p:spPr/>
        <p:txBody>
          <a:bodyPr/>
          <a:lstStyle/>
          <a:p>
            <a:r>
              <a:rPr lang="en-US"/>
              <a:t>William H. Turner, PhD (c) June 2021</a:t>
            </a:r>
          </a:p>
        </p:txBody>
      </p:sp>
      <p:sp>
        <p:nvSpPr>
          <p:cNvPr id="6" name="Slide Number Placeholder 5">
            <a:extLst>
              <a:ext uri="{FF2B5EF4-FFF2-40B4-BE49-F238E27FC236}">
                <a16:creationId xmlns:a16="http://schemas.microsoft.com/office/drawing/2014/main" id="{39B84D06-A215-4862-BDBD-309590CB0306}"/>
              </a:ext>
            </a:extLst>
          </p:cNvPr>
          <p:cNvSpPr>
            <a:spLocks noGrp="1"/>
          </p:cNvSpPr>
          <p:nvPr>
            <p:ph type="sldNum" sz="quarter" idx="12"/>
          </p:nvPr>
        </p:nvSpPr>
        <p:spPr/>
        <p:txBody>
          <a:bodyPr/>
          <a:lstStyle/>
          <a:p>
            <a:fld id="{6AA742EF-1849-401A-9C93-306C15253418}" type="slidenum">
              <a:rPr lang="en-US" smtClean="0"/>
              <a:t>‹#›</a:t>
            </a:fld>
            <a:endParaRPr lang="en-US"/>
          </a:p>
        </p:txBody>
      </p:sp>
    </p:spTree>
    <p:extLst>
      <p:ext uri="{BB962C8B-B14F-4D97-AF65-F5344CB8AC3E}">
        <p14:creationId xmlns:p14="http://schemas.microsoft.com/office/powerpoint/2010/main" val="3913763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F0DB9-156C-4FC6-AC05-2650881CD2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195D13-A29A-4F47-B169-2EB46B3A16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C6272D8-41E8-4A22-B3D9-1BAFF8AE013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1EC8F4D-856B-4F1E-B1F7-8A37AFA80D44}"/>
              </a:ext>
            </a:extLst>
          </p:cNvPr>
          <p:cNvSpPr>
            <a:spLocks noGrp="1"/>
          </p:cNvSpPr>
          <p:nvPr>
            <p:ph type="dt" sz="half" idx="10"/>
          </p:nvPr>
        </p:nvSpPr>
        <p:spPr/>
        <p:txBody>
          <a:bodyPr/>
          <a:lstStyle/>
          <a:p>
            <a:fld id="{57F15C53-CA85-47C8-AA0C-F4D28D4C6E0F}" type="datetime1">
              <a:rPr lang="en-US" smtClean="0"/>
              <a:t>6/3/2021</a:t>
            </a:fld>
            <a:endParaRPr lang="en-US"/>
          </a:p>
        </p:txBody>
      </p:sp>
      <p:sp>
        <p:nvSpPr>
          <p:cNvPr id="6" name="Footer Placeholder 5">
            <a:extLst>
              <a:ext uri="{FF2B5EF4-FFF2-40B4-BE49-F238E27FC236}">
                <a16:creationId xmlns:a16="http://schemas.microsoft.com/office/drawing/2014/main" id="{60AAE74B-CA5D-424C-8762-84A6D37A9341}"/>
              </a:ext>
            </a:extLst>
          </p:cNvPr>
          <p:cNvSpPr>
            <a:spLocks noGrp="1"/>
          </p:cNvSpPr>
          <p:nvPr>
            <p:ph type="ftr" sz="quarter" idx="11"/>
          </p:nvPr>
        </p:nvSpPr>
        <p:spPr/>
        <p:txBody>
          <a:bodyPr/>
          <a:lstStyle/>
          <a:p>
            <a:r>
              <a:rPr lang="en-US"/>
              <a:t>William H. Turner, PhD (c) June 2021</a:t>
            </a:r>
          </a:p>
        </p:txBody>
      </p:sp>
      <p:sp>
        <p:nvSpPr>
          <p:cNvPr id="7" name="Slide Number Placeholder 6">
            <a:extLst>
              <a:ext uri="{FF2B5EF4-FFF2-40B4-BE49-F238E27FC236}">
                <a16:creationId xmlns:a16="http://schemas.microsoft.com/office/drawing/2014/main" id="{90B98FE3-1341-40D5-840B-44F46B0F60FF}"/>
              </a:ext>
            </a:extLst>
          </p:cNvPr>
          <p:cNvSpPr>
            <a:spLocks noGrp="1"/>
          </p:cNvSpPr>
          <p:nvPr>
            <p:ph type="sldNum" sz="quarter" idx="12"/>
          </p:nvPr>
        </p:nvSpPr>
        <p:spPr/>
        <p:txBody>
          <a:bodyPr/>
          <a:lstStyle/>
          <a:p>
            <a:fld id="{6AA742EF-1849-401A-9C93-306C15253418}" type="slidenum">
              <a:rPr lang="en-US" smtClean="0"/>
              <a:t>‹#›</a:t>
            </a:fld>
            <a:endParaRPr lang="en-US"/>
          </a:p>
        </p:txBody>
      </p:sp>
    </p:spTree>
    <p:extLst>
      <p:ext uri="{BB962C8B-B14F-4D97-AF65-F5344CB8AC3E}">
        <p14:creationId xmlns:p14="http://schemas.microsoft.com/office/powerpoint/2010/main" val="2892840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C06F2-7722-440E-9B04-57EC749D46A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13964E-EF0F-4E95-9BC8-BA20773408D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9F06383-EB38-4C1A-9562-0B96D2A5489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AE065F5-AFE7-4430-894C-EAE88A515C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130D616-5393-4E0B-8737-0F273E7D601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0ED228-33B4-4E28-B98C-D815B6BA9CEC}"/>
              </a:ext>
            </a:extLst>
          </p:cNvPr>
          <p:cNvSpPr>
            <a:spLocks noGrp="1"/>
          </p:cNvSpPr>
          <p:nvPr>
            <p:ph type="dt" sz="half" idx="10"/>
          </p:nvPr>
        </p:nvSpPr>
        <p:spPr/>
        <p:txBody>
          <a:bodyPr/>
          <a:lstStyle/>
          <a:p>
            <a:fld id="{D015B754-B1D4-476B-83D5-E2FB1F1DFE5D}" type="datetime1">
              <a:rPr lang="en-US" smtClean="0"/>
              <a:t>6/3/2021</a:t>
            </a:fld>
            <a:endParaRPr lang="en-US"/>
          </a:p>
        </p:txBody>
      </p:sp>
      <p:sp>
        <p:nvSpPr>
          <p:cNvPr id="8" name="Footer Placeholder 7">
            <a:extLst>
              <a:ext uri="{FF2B5EF4-FFF2-40B4-BE49-F238E27FC236}">
                <a16:creationId xmlns:a16="http://schemas.microsoft.com/office/drawing/2014/main" id="{AFCA1C8C-A274-42D7-A751-2F098D68F4CA}"/>
              </a:ext>
            </a:extLst>
          </p:cNvPr>
          <p:cNvSpPr>
            <a:spLocks noGrp="1"/>
          </p:cNvSpPr>
          <p:nvPr>
            <p:ph type="ftr" sz="quarter" idx="11"/>
          </p:nvPr>
        </p:nvSpPr>
        <p:spPr/>
        <p:txBody>
          <a:bodyPr/>
          <a:lstStyle/>
          <a:p>
            <a:r>
              <a:rPr lang="en-US"/>
              <a:t>William H. Turner, PhD (c) June 2021</a:t>
            </a:r>
          </a:p>
        </p:txBody>
      </p:sp>
      <p:sp>
        <p:nvSpPr>
          <p:cNvPr id="9" name="Slide Number Placeholder 8">
            <a:extLst>
              <a:ext uri="{FF2B5EF4-FFF2-40B4-BE49-F238E27FC236}">
                <a16:creationId xmlns:a16="http://schemas.microsoft.com/office/drawing/2014/main" id="{79B2A2C6-DCE9-4096-9DF1-0115D06499CD}"/>
              </a:ext>
            </a:extLst>
          </p:cNvPr>
          <p:cNvSpPr>
            <a:spLocks noGrp="1"/>
          </p:cNvSpPr>
          <p:nvPr>
            <p:ph type="sldNum" sz="quarter" idx="12"/>
          </p:nvPr>
        </p:nvSpPr>
        <p:spPr/>
        <p:txBody>
          <a:bodyPr/>
          <a:lstStyle/>
          <a:p>
            <a:fld id="{6AA742EF-1849-401A-9C93-306C15253418}" type="slidenum">
              <a:rPr lang="en-US" smtClean="0"/>
              <a:t>‹#›</a:t>
            </a:fld>
            <a:endParaRPr lang="en-US"/>
          </a:p>
        </p:txBody>
      </p:sp>
    </p:spTree>
    <p:extLst>
      <p:ext uri="{BB962C8B-B14F-4D97-AF65-F5344CB8AC3E}">
        <p14:creationId xmlns:p14="http://schemas.microsoft.com/office/powerpoint/2010/main" val="10039448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E3954-5B2D-4370-9CCA-9204D96F398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F0E6104-C48F-47F4-8CFE-03078084C2DD}"/>
              </a:ext>
            </a:extLst>
          </p:cNvPr>
          <p:cNvSpPr>
            <a:spLocks noGrp="1"/>
          </p:cNvSpPr>
          <p:nvPr>
            <p:ph type="dt" sz="half" idx="10"/>
          </p:nvPr>
        </p:nvSpPr>
        <p:spPr/>
        <p:txBody>
          <a:bodyPr/>
          <a:lstStyle/>
          <a:p>
            <a:fld id="{B2EE2C8F-C194-47A7-B313-3A1FC692615B}" type="datetime1">
              <a:rPr lang="en-US" smtClean="0"/>
              <a:t>6/3/2021</a:t>
            </a:fld>
            <a:endParaRPr lang="en-US"/>
          </a:p>
        </p:txBody>
      </p:sp>
      <p:sp>
        <p:nvSpPr>
          <p:cNvPr id="4" name="Footer Placeholder 3">
            <a:extLst>
              <a:ext uri="{FF2B5EF4-FFF2-40B4-BE49-F238E27FC236}">
                <a16:creationId xmlns:a16="http://schemas.microsoft.com/office/drawing/2014/main" id="{F26ACE86-9747-4B68-A8CC-3FA11EBBD1CC}"/>
              </a:ext>
            </a:extLst>
          </p:cNvPr>
          <p:cNvSpPr>
            <a:spLocks noGrp="1"/>
          </p:cNvSpPr>
          <p:nvPr>
            <p:ph type="ftr" sz="quarter" idx="11"/>
          </p:nvPr>
        </p:nvSpPr>
        <p:spPr/>
        <p:txBody>
          <a:bodyPr/>
          <a:lstStyle/>
          <a:p>
            <a:r>
              <a:rPr lang="en-US"/>
              <a:t>William H. Turner, PhD (c) June 2021</a:t>
            </a:r>
          </a:p>
        </p:txBody>
      </p:sp>
      <p:sp>
        <p:nvSpPr>
          <p:cNvPr id="5" name="Slide Number Placeholder 4">
            <a:extLst>
              <a:ext uri="{FF2B5EF4-FFF2-40B4-BE49-F238E27FC236}">
                <a16:creationId xmlns:a16="http://schemas.microsoft.com/office/drawing/2014/main" id="{13A55D0E-3B38-47C0-8D2E-7C42C7A7C9F9}"/>
              </a:ext>
            </a:extLst>
          </p:cNvPr>
          <p:cNvSpPr>
            <a:spLocks noGrp="1"/>
          </p:cNvSpPr>
          <p:nvPr>
            <p:ph type="sldNum" sz="quarter" idx="12"/>
          </p:nvPr>
        </p:nvSpPr>
        <p:spPr/>
        <p:txBody>
          <a:bodyPr/>
          <a:lstStyle/>
          <a:p>
            <a:fld id="{6AA742EF-1849-401A-9C93-306C15253418}" type="slidenum">
              <a:rPr lang="en-US" smtClean="0"/>
              <a:t>‹#›</a:t>
            </a:fld>
            <a:endParaRPr lang="en-US"/>
          </a:p>
        </p:txBody>
      </p:sp>
    </p:spTree>
    <p:extLst>
      <p:ext uri="{BB962C8B-B14F-4D97-AF65-F5344CB8AC3E}">
        <p14:creationId xmlns:p14="http://schemas.microsoft.com/office/powerpoint/2010/main" val="2367243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BBBC8C-475C-42A8-91DD-26AEF257896B}"/>
              </a:ext>
            </a:extLst>
          </p:cNvPr>
          <p:cNvSpPr>
            <a:spLocks noGrp="1"/>
          </p:cNvSpPr>
          <p:nvPr>
            <p:ph type="dt" sz="half" idx="10"/>
          </p:nvPr>
        </p:nvSpPr>
        <p:spPr/>
        <p:txBody>
          <a:bodyPr/>
          <a:lstStyle/>
          <a:p>
            <a:fld id="{548FF803-B2D8-432E-8B3A-33F8323C95A7}" type="datetime1">
              <a:rPr lang="en-US" smtClean="0"/>
              <a:t>6/3/2021</a:t>
            </a:fld>
            <a:endParaRPr lang="en-US"/>
          </a:p>
        </p:txBody>
      </p:sp>
      <p:sp>
        <p:nvSpPr>
          <p:cNvPr id="3" name="Footer Placeholder 2">
            <a:extLst>
              <a:ext uri="{FF2B5EF4-FFF2-40B4-BE49-F238E27FC236}">
                <a16:creationId xmlns:a16="http://schemas.microsoft.com/office/drawing/2014/main" id="{626ED865-0387-42D3-8D69-918A47BCA39A}"/>
              </a:ext>
            </a:extLst>
          </p:cNvPr>
          <p:cNvSpPr>
            <a:spLocks noGrp="1"/>
          </p:cNvSpPr>
          <p:nvPr>
            <p:ph type="ftr" sz="quarter" idx="11"/>
          </p:nvPr>
        </p:nvSpPr>
        <p:spPr/>
        <p:txBody>
          <a:bodyPr/>
          <a:lstStyle/>
          <a:p>
            <a:r>
              <a:rPr lang="en-US"/>
              <a:t>William H. Turner, PhD (c) June 2021</a:t>
            </a:r>
          </a:p>
        </p:txBody>
      </p:sp>
      <p:sp>
        <p:nvSpPr>
          <p:cNvPr id="4" name="Slide Number Placeholder 3">
            <a:extLst>
              <a:ext uri="{FF2B5EF4-FFF2-40B4-BE49-F238E27FC236}">
                <a16:creationId xmlns:a16="http://schemas.microsoft.com/office/drawing/2014/main" id="{EC9053E8-7069-453B-8758-C4E50F8E6797}"/>
              </a:ext>
            </a:extLst>
          </p:cNvPr>
          <p:cNvSpPr>
            <a:spLocks noGrp="1"/>
          </p:cNvSpPr>
          <p:nvPr>
            <p:ph type="sldNum" sz="quarter" idx="12"/>
          </p:nvPr>
        </p:nvSpPr>
        <p:spPr/>
        <p:txBody>
          <a:bodyPr/>
          <a:lstStyle/>
          <a:p>
            <a:fld id="{6AA742EF-1849-401A-9C93-306C15253418}" type="slidenum">
              <a:rPr lang="en-US" smtClean="0"/>
              <a:t>‹#›</a:t>
            </a:fld>
            <a:endParaRPr lang="en-US"/>
          </a:p>
        </p:txBody>
      </p:sp>
    </p:spTree>
    <p:extLst>
      <p:ext uri="{BB962C8B-B14F-4D97-AF65-F5344CB8AC3E}">
        <p14:creationId xmlns:p14="http://schemas.microsoft.com/office/powerpoint/2010/main" val="3307733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30AB2-8501-49F5-BA8D-9549DB1865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1C71900-26B4-41AE-B338-B16BB2B52D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E444D2A-084F-4451-9289-65A875AC71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657FED-924C-4223-9C6E-DDA75564D032}"/>
              </a:ext>
            </a:extLst>
          </p:cNvPr>
          <p:cNvSpPr>
            <a:spLocks noGrp="1"/>
          </p:cNvSpPr>
          <p:nvPr>
            <p:ph type="dt" sz="half" idx="10"/>
          </p:nvPr>
        </p:nvSpPr>
        <p:spPr/>
        <p:txBody>
          <a:bodyPr/>
          <a:lstStyle/>
          <a:p>
            <a:fld id="{CAC23BD0-4E62-4F53-8289-36A1683FE13F}" type="datetime1">
              <a:rPr lang="en-US" smtClean="0"/>
              <a:t>6/3/2021</a:t>
            </a:fld>
            <a:endParaRPr lang="en-US"/>
          </a:p>
        </p:txBody>
      </p:sp>
      <p:sp>
        <p:nvSpPr>
          <p:cNvPr id="6" name="Footer Placeholder 5">
            <a:extLst>
              <a:ext uri="{FF2B5EF4-FFF2-40B4-BE49-F238E27FC236}">
                <a16:creationId xmlns:a16="http://schemas.microsoft.com/office/drawing/2014/main" id="{FF3660E9-2BE2-451E-A833-B046D9E65D1A}"/>
              </a:ext>
            </a:extLst>
          </p:cNvPr>
          <p:cNvSpPr>
            <a:spLocks noGrp="1"/>
          </p:cNvSpPr>
          <p:nvPr>
            <p:ph type="ftr" sz="quarter" idx="11"/>
          </p:nvPr>
        </p:nvSpPr>
        <p:spPr/>
        <p:txBody>
          <a:bodyPr/>
          <a:lstStyle/>
          <a:p>
            <a:r>
              <a:rPr lang="en-US"/>
              <a:t>William H. Turner, PhD (c) June 2021</a:t>
            </a:r>
          </a:p>
        </p:txBody>
      </p:sp>
      <p:sp>
        <p:nvSpPr>
          <p:cNvPr id="7" name="Slide Number Placeholder 6">
            <a:extLst>
              <a:ext uri="{FF2B5EF4-FFF2-40B4-BE49-F238E27FC236}">
                <a16:creationId xmlns:a16="http://schemas.microsoft.com/office/drawing/2014/main" id="{8443F3B9-5A60-48C6-98C1-E866C7E65374}"/>
              </a:ext>
            </a:extLst>
          </p:cNvPr>
          <p:cNvSpPr>
            <a:spLocks noGrp="1"/>
          </p:cNvSpPr>
          <p:nvPr>
            <p:ph type="sldNum" sz="quarter" idx="12"/>
          </p:nvPr>
        </p:nvSpPr>
        <p:spPr/>
        <p:txBody>
          <a:bodyPr/>
          <a:lstStyle/>
          <a:p>
            <a:fld id="{6AA742EF-1849-401A-9C93-306C15253418}" type="slidenum">
              <a:rPr lang="en-US" smtClean="0"/>
              <a:t>‹#›</a:t>
            </a:fld>
            <a:endParaRPr lang="en-US"/>
          </a:p>
        </p:txBody>
      </p:sp>
    </p:spTree>
    <p:extLst>
      <p:ext uri="{BB962C8B-B14F-4D97-AF65-F5344CB8AC3E}">
        <p14:creationId xmlns:p14="http://schemas.microsoft.com/office/powerpoint/2010/main" val="499972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65B93-7937-48C9-9E38-769762DFF3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C4D8FCD-935A-44EE-9764-64523185AF0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9BB1BE1-1D38-4679-B3FA-693EE1E754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83F25F-AF19-4156-B17C-28B4D7E055F9}"/>
              </a:ext>
            </a:extLst>
          </p:cNvPr>
          <p:cNvSpPr>
            <a:spLocks noGrp="1"/>
          </p:cNvSpPr>
          <p:nvPr>
            <p:ph type="dt" sz="half" idx="10"/>
          </p:nvPr>
        </p:nvSpPr>
        <p:spPr/>
        <p:txBody>
          <a:bodyPr/>
          <a:lstStyle/>
          <a:p>
            <a:fld id="{2DAE1A7E-E762-42DB-9DF1-D4A74AA12065}" type="datetime1">
              <a:rPr lang="en-US" smtClean="0"/>
              <a:t>6/3/2021</a:t>
            </a:fld>
            <a:endParaRPr lang="en-US"/>
          </a:p>
        </p:txBody>
      </p:sp>
      <p:sp>
        <p:nvSpPr>
          <p:cNvPr id="6" name="Footer Placeholder 5">
            <a:extLst>
              <a:ext uri="{FF2B5EF4-FFF2-40B4-BE49-F238E27FC236}">
                <a16:creationId xmlns:a16="http://schemas.microsoft.com/office/drawing/2014/main" id="{D06F74CE-3D6D-45AB-8B85-E5D86AB7C820}"/>
              </a:ext>
            </a:extLst>
          </p:cNvPr>
          <p:cNvSpPr>
            <a:spLocks noGrp="1"/>
          </p:cNvSpPr>
          <p:nvPr>
            <p:ph type="ftr" sz="quarter" idx="11"/>
          </p:nvPr>
        </p:nvSpPr>
        <p:spPr/>
        <p:txBody>
          <a:bodyPr/>
          <a:lstStyle/>
          <a:p>
            <a:r>
              <a:rPr lang="en-US"/>
              <a:t>William H. Turner, PhD (c) June 2021</a:t>
            </a:r>
          </a:p>
        </p:txBody>
      </p:sp>
      <p:sp>
        <p:nvSpPr>
          <p:cNvPr id="7" name="Slide Number Placeholder 6">
            <a:extLst>
              <a:ext uri="{FF2B5EF4-FFF2-40B4-BE49-F238E27FC236}">
                <a16:creationId xmlns:a16="http://schemas.microsoft.com/office/drawing/2014/main" id="{A8DA92F2-0589-4831-8FEB-48FFCB29B9D9}"/>
              </a:ext>
            </a:extLst>
          </p:cNvPr>
          <p:cNvSpPr>
            <a:spLocks noGrp="1"/>
          </p:cNvSpPr>
          <p:nvPr>
            <p:ph type="sldNum" sz="quarter" idx="12"/>
          </p:nvPr>
        </p:nvSpPr>
        <p:spPr/>
        <p:txBody>
          <a:bodyPr/>
          <a:lstStyle/>
          <a:p>
            <a:fld id="{6AA742EF-1849-401A-9C93-306C15253418}" type="slidenum">
              <a:rPr lang="en-US" smtClean="0"/>
              <a:t>‹#›</a:t>
            </a:fld>
            <a:endParaRPr lang="en-US"/>
          </a:p>
        </p:txBody>
      </p:sp>
    </p:spTree>
    <p:extLst>
      <p:ext uri="{BB962C8B-B14F-4D97-AF65-F5344CB8AC3E}">
        <p14:creationId xmlns:p14="http://schemas.microsoft.com/office/powerpoint/2010/main" val="17743223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96AA91-DE99-4286-AC45-FDD3FBC8A3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BE9514-3731-4379-B1B6-084B34F8E0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D70BCDD-D34B-492A-8A4F-A5BFDB57BF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2DBDB1-4F72-4E3E-BAD6-58933D5F9F43}" type="datetime1">
              <a:rPr lang="en-US" smtClean="0"/>
              <a:t>6/3/2021</a:t>
            </a:fld>
            <a:endParaRPr lang="en-US"/>
          </a:p>
        </p:txBody>
      </p:sp>
      <p:sp>
        <p:nvSpPr>
          <p:cNvPr id="5" name="Footer Placeholder 4">
            <a:extLst>
              <a:ext uri="{FF2B5EF4-FFF2-40B4-BE49-F238E27FC236}">
                <a16:creationId xmlns:a16="http://schemas.microsoft.com/office/drawing/2014/main" id="{DA6614FE-38AF-4531-94C7-94477B9EA1B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William H. Turner, PhD (c) June 2021</a:t>
            </a:r>
          </a:p>
        </p:txBody>
      </p:sp>
      <p:sp>
        <p:nvSpPr>
          <p:cNvPr id="6" name="Slide Number Placeholder 5">
            <a:extLst>
              <a:ext uri="{FF2B5EF4-FFF2-40B4-BE49-F238E27FC236}">
                <a16:creationId xmlns:a16="http://schemas.microsoft.com/office/drawing/2014/main" id="{48D474C4-DCAC-4445-B2C6-1BDF37B7453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A742EF-1849-401A-9C93-306C15253418}" type="slidenum">
              <a:rPr lang="en-US" smtClean="0"/>
              <a:t>‹#›</a:t>
            </a:fld>
            <a:endParaRPr lang="en-US"/>
          </a:p>
        </p:txBody>
      </p:sp>
    </p:spTree>
    <p:extLst>
      <p:ext uri="{BB962C8B-B14F-4D97-AF65-F5344CB8AC3E}">
        <p14:creationId xmlns:p14="http://schemas.microsoft.com/office/powerpoint/2010/main" val="3981924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flickr.com/photos/opengridscheduler/26695449166" TargetMode="External"/><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hyperlink" Target="https://pixabay.com/en/usa-us-flag-truth-spray-paint-1491734/"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hyperlink" Target="https://gfmd.info/wan-ifra-release-latest-episodes-of-the-backstory-podcast/" TargetMode="External"/><Relationship Id="rId3" Type="http://schemas.openxmlformats.org/officeDocument/2006/relationships/image" Target="../media/image30.jpeg"/><Relationship Id="rId7" Type="http://schemas.openxmlformats.org/officeDocument/2006/relationships/image" Target="../media/image33.jpeg"/><Relationship Id="rId2" Type="http://schemas.openxmlformats.org/officeDocument/2006/relationships/image" Target="../media/image29.jpeg"/><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hyperlink" Target="https://www.transcend.org/tms/2017/05/this-week-in-history-130/"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hyperlink" Target="https://gfmd.info/wan-ifra-release-latest-episodes-of-the-backstory-podcast/" TargetMode="External"/><Relationship Id="rId2" Type="http://schemas.openxmlformats.org/officeDocument/2006/relationships/image" Target="../media/image38.jpeg"/><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hyperlink" Target="http://www.flickr.com/photos/nw10photography/5620923713/" TargetMode="External"/><Relationship Id="rId4" Type="http://schemas.openxmlformats.org/officeDocument/2006/relationships/image" Target="../media/image40.jpg"/></Relationships>
</file>

<file path=ppt/slides/_rels/slide1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hyperlink" Target="https://mississippitoday.org/2019/02/22/marshall-ramsey-the-past-isnt-dead/" TargetMode="External"/><Relationship Id="rId5" Type="http://schemas.openxmlformats.org/officeDocument/2006/relationships/image" Target="../media/image8.jpg"/><Relationship Id="rId4" Type="http://schemas.openxmlformats.org/officeDocument/2006/relationships/hyperlink" Target="https://gfmd.info/wan-ifra-release-latest-episodes-of-the-backstory-podcast/"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 Id="rId5" Type="http://schemas.openxmlformats.org/officeDocument/2006/relationships/hyperlink" Target="https://www.transcend.org/tms/2017/05/this-week-in-history-130/" TargetMode="Externa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hyperlink" Target="https://en.wikipedia.org/wiki/Freedom_suit" TargetMode="External"/><Relationship Id="rId2" Type="http://schemas.openxmlformats.org/officeDocument/2006/relationships/image" Target="../media/image48.gif"/><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hyperlink" Target="https://courses.lumenlearning.com/boundless-ushistory/chapter/government-during-the-war/" TargetMode="External"/><Relationship Id="rId7" Type="http://schemas.openxmlformats.org/officeDocument/2006/relationships/hyperlink" Target="https://www.transcend.org/tms/2017/05/this-week-in-history-130/" TargetMode="External"/><Relationship Id="rId2" Type="http://schemas.openxmlformats.org/officeDocument/2006/relationships/image" Target="../media/image49.jpe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hyperlink" Target="https://www.maxpixel.net/War-Confederate-American-Southern-Flag-Civil-1992277" TargetMode="External"/><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3" Type="http://schemas.openxmlformats.org/officeDocument/2006/relationships/hyperlink" Target="https://usso.uk/review-mothering-slaves-motherhood-childlessness-and-the-care-of-children-from-slavery-to-emancipation/" TargetMode="External"/><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hyperlink" Target="http://www.pngall.com/compass-png" TargetMode="External"/><Relationship Id="rId3" Type="http://schemas.openxmlformats.org/officeDocument/2006/relationships/hyperlink" Target="https://edtechmethods.com/student-posts/looking-back-and-moving-forward/" TargetMode="External"/><Relationship Id="rId7" Type="http://schemas.openxmlformats.org/officeDocument/2006/relationships/image" Target="../media/image7.png"/><Relationship Id="rId2" Type="http://schemas.openxmlformats.org/officeDocument/2006/relationships/image" Target="../media/image4.jpg"/><Relationship Id="rId1" Type="http://schemas.openxmlformats.org/officeDocument/2006/relationships/slideLayout" Target="../slideLayouts/slideLayout7.xml"/><Relationship Id="rId6" Type="http://schemas.openxmlformats.org/officeDocument/2006/relationships/hyperlink" Target="http://www.crookedbrains.net/2012/06/creative-clocks-unusual-clock-designs.html" TargetMode="External"/><Relationship Id="rId5" Type="http://schemas.openxmlformats.org/officeDocument/2006/relationships/image" Target="../media/image6.jp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53.jpeg"/><Relationship Id="rId1" Type="http://schemas.openxmlformats.org/officeDocument/2006/relationships/slideLayout" Target="../slideLayouts/slideLayout8.xml"/><Relationship Id="rId4" Type="http://schemas.openxmlformats.org/officeDocument/2006/relationships/hyperlink" Target="https://courses.lumenlearning.com/boundless-ushistory/chapter/government-during-the-war/"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chart" Target="../charts/chart1.xml"/><Relationship Id="rId1" Type="http://schemas.openxmlformats.org/officeDocument/2006/relationships/slideLayout" Target="../slideLayouts/slideLayout7.xml"/><Relationship Id="rId4" Type="http://schemas.openxmlformats.org/officeDocument/2006/relationships/hyperlink" Target="http://www.crookedbrains.net/2012/06/creative-clocks-unusual-clock-designs.html"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chart" Target="../charts/chart2.xml"/><Relationship Id="rId1" Type="http://schemas.openxmlformats.org/officeDocument/2006/relationships/slideLayout" Target="../slideLayouts/slideLayout7.xml"/><Relationship Id="rId6" Type="http://schemas.openxmlformats.org/officeDocument/2006/relationships/hyperlink" Target="https://gfmd.info/wan-ifra-release-latest-episodes-of-the-backstory-podcast/" TargetMode="External"/><Relationship Id="rId5" Type="http://schemas.openxmlformats.org/officeDocument/2006/relationships/image" Target="../media/image56.jpeg"/><Relationship Id="rId4" Type="http://schemas.openxmlformats.org/officeDocument/2006/relationships/hyperlink" Target="https://www.publicdomainpictures.net/en/view-image.php?image=127060&amp;picture=musical-notes" TargetMode="External"/></Relationships>
</file>

<file path=ppt/slides/_rels/slide2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 Id="rId4" Type="http://schemas.openxmlformats.org/officeDocument/2006/relationships/hyperlink" Target="https://www.transcend.org/tms/2017/05/this-week-in-history-130/"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transcend.org/tms/2017/05/this-week-in-history-130/" TargetMode="External"/><Relationship Id="rId2" Type="http://schemas.openxmlformats.org/officeDocument/2006/relationships/image" Target="../media/image59.jpeg"/><Relationship Id="rId1" Type="http://schemas.openxmlformats.org/officeDocument/2006/relationships/slideLayout" Target="../slideLayouts/slideLayout7.xml"/><Relationship Id="rId4" Type="http://schemas.openxmlformats.org/officeDocument/2006/relationships/image" Target="../media/image60.jpeg"/></Relationships>
</file>

<file path=ppt/slides/_rels/slide28.xml.rels><?xml version="1.0" encoding="UTF-8" standalone="yes"?>
<Relationships xmlns="http://schemas.openxmlformats.org/package/2006/relationships"><Relationship Id="rId3" Type="http://schemas.openxmlformats.org/officeDocument/2006/relationships/hyperlink" Target="https://www.transcend.org/tms/2017/05/this-week-in-history-130/" TargetMode="External"/><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7.xml"/><Relationship Id="rId4" Type="http://schemas.openxmlformats.org/officeDocument/2006/relationships/hyperlink" Target="https://www.transcend.org/tms/2017/05/this-week-in-history-130/"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hyperlink" Target="https://pixabay.com/en/usa-us-flag-truth-spray-paint-1491734/" TargetMode="External"/><Relationship Id="rId7" Type="http://schemas.openxmlformats.org/officeDocument/2006/relationships/hyperlink" Target="https://www.transcend.org/tms/2017/05/this-week-in-history-130/" TargetMode="Externa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hyperlink" Target="https://mississippitoday.org/2019/02/22/marshall-ramsey-the-past-isnt-dead/" TargetMode="External"/><Relationship Id="rId4" Type="http://schemas.openxmlformats.org/officeDocument/2006/relationships/image" Target="../media/image8.jpg"/></Relationships>
</file>

<file path=ppt/slides/_rels/slide30.xml.rels><?xml version="1.0" encoding="UTF-8" standalone="yes"?>
<Relationships xmlns="http://schemas.openxmlformats.org/package/2006/relationships"><Relationship Id="rId3" Type="http://schemas.openxmlformats.org/officeDocument/2006/relationships/hyperlink" Target="https://www.transcend.org/tms/2017/05/this-week-in-history-130/" TargetMode="External"/><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hyperlink" Target="https://www.transcend.org/tms/2017/05/this-week-in-history-130/"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www.crookedbrains.net/2012/06/creative-clocks-unusual-clock-designs.html" TargetMode="External"/><Relationship Id="rId2" Type="http://schemas.openxmlformats.org/officeDocument/2006/relationships/image" Target="../media/image6.jpg"/><Relationship Id="rId1" Type="http://schemas.openxmlformats.org/officeDocument/2006/relationships/slideLayout" Target="../slideLayouts/slideLayout7.xml"/><Relationship Id="rId5" Type="http://schemas.openxmlformats.org/officeDocument/2006/relationships/hyperlink" Target="http://www.pngall.com/compass-png" TargetMode="Externa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19.jpg"/><Relationship Id="rId13" Type="http://schemas.openxmlformats.org/officeDocument/2006/relationships/hyperlink" Target="http://4closurefraud.org/2011/03/03/treasury-done-very-little-to-fix-govt-foreclosure-prevention-program-says-watchdog/" TargetMode="External"/><Relationship Id="rId3" Type="http://schemas.openxmlformats.org/officeDocument/2006/relationships/hyperlink" Target="https://earlyamericanists.com/2014/06/10/the-details-matter/" TargetMode="External"/><Relationship Id="rId7" Type="http://schemas.openxmlformats.org/officeDocument/2006/relationships/hyperlink" Target="http://thebluediamondgallery.com/d/damages.html" TargetMode="External"/><Relationship Id="rId12" Type="http://schemas.openxmlformats.org/officeDocument/2006/relationships/image" Target="../media/image21.jpg"/><Relationship Id="rId2" Type="http://schemas.openxmlformats.org/officeDocument/2006/relationships/image" Target="../media/image16.jpg"/><Relationship Id="rId16" Type="http://schemas.openxmlformats.org/officeDocument/2006/relationships/hyperlink" Target="https://www.transcend.org/tms/2017/05/this-week-in-history-130/" TargetMode="External"/><Relationship Id="rId1" Type="http://schemas.openxmlformats.org/officeDocument/2006/relationships/slideLayout" Target="../slideLayouts/slideLayout7.xml"/><Relationship Id="rId6" Type="http://schemas.openxmlformats.org/officeDocument/2006/relationships/image" Target="../media/image18.jpg"/><Relationship Id="rId11" Type="http://schemas.openxmlformats.org/officeDocument/2006/relationships/hyperlink" Target="https://it.wikipedia.org/wiki/Family_Tree_(serie_televisiva)" TargetMode="External"/><Relationship Id="rId5" Type="http://schemas.openxmlformats.org/officeDocument/2006/relationships/hyperlink" Target="http://blogs.edf.org/innovation/2013/08/12/the-benefits-of-tying-executive-compensation-to-sustainability" TargetMode="External"/><Relationship Id="rId15" Type="http://schemas.openxmlformats.org/officeDocument/2006/relationships/image" Target="../media/image12.jpeg"/><Relationship Id="rId10" Type="http://schemas.openxmlformats.org/officeDocument/2006/relationships/image" Target="../media/image20.jpg"/><Relationship Id="rId4" Type="http://schemas.openxmlformats.org/officeDocument/2006/relationships/image" Target="../media/image17.jpeg"/><Relationship Id="rId9" Type="http://schemas.openxmlformats.org/officeDocument/2006/relationships/hyperlink" Target="https://adeptosrrhh.wordpress.com/2013/02/19/tan-negativo-es-llamarse-recursos-humanos/" TargetMode="External"/><Relationship Id="rId14" Type="http://schemas.openxmlformats.org/officeDocument/2006/relationships/image" Target="../media/image10.jpeg"/></Relationships>
</file>

<file path=ppt/slides/_rels/slide9.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hyperlink" Target="https://gfmd.info/wan-ifra-release-latest-episodes-of-the-backstory-podcast/" TargetMode="External"/><Relationship Id="rId7" Type="http://schemas.openxmlformats.org/officeDocument/2006/relationships/image" Target="../media/image26.jpeg"/><Relationship Id="rId2" Type="http://schemas.openxmlformats.org/officeDocument/2006/relationships/image" Target="../media/image22.jpg"/><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jpeg"/><Relationship Id="rId9"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descr="A picture containing text, shelf, book, indoor&#10;&#10;Description automatically generated">
            <a:extLst>
              <a:ext uri="{FF2B5EF4-FFF2-40B4-BE49-F238E27FC236}">
                <a16:creationId xmlns:a16="http://schemas.microsoft.com/office/drawing/2014/main" id="{AE358B34-E63F-4FD8-A3F6-090D4A6392E6}"/>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rcRect l="6163" r="5597"/>
          <a:stretch/>
        </p:blipFill>
        <p:spPr>
          <a:xfrm>
            <a:off x="20" y="10"/>
            <a:ext cx="9141724" cy="6863475"/>
          </a:xfrm>
          <a:custGeom>
            <a:avLst/>
            <a:gdLst/>
            <a:ahLst/>
            <a:cxnLst/>
            <a:rect l="l" t="t" r="r" b="b"/>
            <a:pathLst>
              <a:path w="9141744" h="6863485">
                <a:moveTo>
                  <a:pt x="0" y="0"/>
                </a:moveTo>
                <a:lnTo>
                  <a:pt x="5963051" y="0"/>
                </a:lnTo>
                <a:lnTo>
                  <a:pt x="9141744" y="6863485"/>
                </a:lnTo>
                <a:lnTo>
                  <a:pt x="0" y="6863485"/>
                </a:lnTo>
                <a:lnTo>
                  <a:pt x="0" y="0"/>
                </a:lnTo>
                <a:close/>
              </a:path>
            </a:pathLst>
          </a:custGeom>
        </p:spPr>
      </p:pic>
      <p:sp>
        <p:nvSpPr>
          <p:cNvPr id="2" name="Date Placeholder 1">
            <a:extLst>
              <a:ext uri="{FF2B5EF4-FFF2-40B4-BE49-F238E27FC236}">
                <a16:creationId xmlns:a16="http://schemas.microsoft.com/office/drawing/2014/main" id="{B19C4E41-9EB8-403C-A8EB-83C558F6992E}"/>
              </a:ext>
            </a:extLst>
          </p:cNvPr>
          <p:cNvSpPr>
            <a:spLocks noGrp="1"/>
          </p:cNvSpPr>
          <p:nvPr>
            <p:ph type="dt" sz="half" idx="10"/>
          </p:nvPr>
        </p:nvSpPr>
        <p:spPr>
          <a:xfrm>
            <a:off x="838200" y="6356350"/>
            <a:ext cx="2743200" cy="365125"/>
          </a:xfrm>
        </p:spPr>
        <p:txBody>
          <a:bodyPr>
            <a:normAutofit/>
          </a:bodyPr>
          <a:lstStyle/>
          <a:p>
            <a:pPr>
              <a:spcAft>
                <a:spcPts val="600"/>
              </a:spcAft>
            </a:pPr>
            <a:fld id="{D32A95D2-1DA1-4B30-8D98-329B84F85D4B}" type="datetime1">
              <a:rPr lang="en-US">
                <a:solidFill>
                  <a:srgbClr val="FFFFFF"/>
                </a:solidFill>
              </a:rPr>
              <a:pPr>
                <a:spcAft>
                  <a:spcPts val="600"/>
                </a:spcAft>
              </a:pPr>
              <a:t>6/3/2021</a:t>
            </a:fld>
            <a:endParaRPr lang="en-US">
              <a:solidFill>
                <a:srgbClr val="FFFFFF"/>
              </a:solidFill>
            </a:endParaRPr>
          </a:p>
        </p:txBody>
      </p:sp>
      <p:pic>
        <p:nvPicPr>
          <p:cNvPr id="8194" name="Picture 2">
            <a:extLst>
              <a:ext uri="{FF2B5EF4-FFF2-40B4-BE49-F238E27FC236}">
                <a16:creationId xmlns:a16="http://schemas.microsoft.com/office/drawing/2014/main" id="{7F2196AF-5F51-48A9-974F-EB802C44D8B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3124" r="16433" b="1"/>
          <a:stretch/>
        </p:blipFill>
        <p:spPr bwMode="auto">
          <a:xfrm>
            <a:off x="5591499" y="5016"/>
            <a:ext cx="6401647" cy="6852984"/>
          </a:xfrm>
          <a:custGeom>
            <a:avLst/>
            <a:gdLst/>
            <a:ahLst/>
            <a:cxnLst/>
            <a:rect l="l" t="t" r="r" b="b"/>
            <a:pathLst>
              <a:path w="6401647" h="6852994">
                <a:moveTo>
                  <a:pt x="354282" y="0"/>
                </a:moveTo>
                <a:lnTo>
                  <a:pt x="6401647" y="0"/>
                </a:lnTo>
                <a:lnTo>
                  <a:pt x="6401647" y="6852994"/>
                </a:lnTo>
                <a:lnTo>
                  <a:pt x="0" y="6852994"/>
                </a:lnTo>
                <a:lnTo>
                  <a:pt x="0" y="6852993"/>
                </a:lnTo>
                <a:lnTo>
                  <a:pt x="3528116" y="6852993"/>
                </a:lnTo>
                <a:close/>
              </a:path>
            </a:pathLst>
          </a:custGeom>
          <a:noFill/>
          <a:extLst>
            <a:ext uri="{909E8E84-426E-40DD-AFC4-6F175D3DCCD1}">
              <a14:hiddenFill xmlns:a14="http://schemas.microsoft.com/office/drawing/2010/main">
                <a:solidFill>
                  <a:srgbClr val="FFFFFF"/>
                </a:solidFill>
              </a14:hiddenFill>
            </a:ext>
          </a:extLst>
        </p:spPr>
      </p:pic>
      <p:sp>
        <p:nvSpPr>
          <p:cNvPr id="3" name="Footer Placeholder 2">
            <a:extLst>
              <a:ext uri="{FF2B5EF4-FFF2-40B4-BE49-F238E27FC236}">
                <a16:creationId xmlns:a16="http://schemas.microsoft.com/office/drawing/2014/main" id="{7997CAD2-97EE-485A-9002-DC149D1CFB91}"/>
              </a:ext>
            </a:extLst>
          </p:cNvPr>
          <p:cNvSpPr>
            <a:spLocks noGrp="1"/>
          </p:cNvSpPr>
          <p:nvPr>
            <p:ph type="ftr" sz="quarter" idx="11"/>
          </p:nvPr>
        </p:nvSpPr>
        <p:spPr>
          <a:xfrm>
            <a:off x="682697" y="113251"/>
            <a:ext cx="4114800" cy="365125"/>
          </a:xfrm>
        </p:spPr>
        <p:txBody>
          <a:bodyPr>
            <a:normAutofit/>
          </a:bodyPr>
          <a:lstStyle/>
          <a:p>
            <a:pPr algn="r">
              <a:spcAft>
                <a:spcPts val="600"/>
              </a:spcAft>
            </a:pPr>
            <a:r>
              <a:rPr lang="en-US" dirty="0">
                <a:solidFill>
                  <a:srgbClr val="FFFFFF"/>
                </a:solidFill>
              </a:rPr>
              <a:t>William H. Turner, PhD (c) June 2021</a:t>
            </a:r>
          </a:p>
        </p:txBody>
      </p:sp>
      <p:sp>
        <p:nvSpPr>
          <p:cNvPr id="4" name="Slide Number Placeholder 3">
            <a:extLst>
              <a:ext uri="{FF2B5EF4-FFF2-40B4-BE49-F238E27FC236}">
                <a16:creationId xmlns:a16="http://schemas.microsoft.com/office/drawing/2014/main" id="{E66546A1-0EAF-4609-9688-E51430825A7D}"/>
              </a:ext>
            </a:extLst>
          </p:cNvPr>
          <p:cNvSpPr>
            <a:spLocks noGrp="1"/>
          </p:cNvSpPr>
          <p:nvPr>
            <p:ph type="sldNum" sz="quarter" idx="12"/>
          </p:nvPr>
        </p:nvSpPr>
        <p:spPr>
          <a:xfrm>
            <a:off x="9708204" y="6356350"/>
            <a:ext cx="1645596" cy="365125"/>
          </a:xfrm>
        </p:spPr>
        <p:txBody>
          <a:bodyPr>
            <a:normAutofit/>
          </a:bodyPr>
          <a:lstStyle/>
          <a:p>
            <a:pPr>
              <a:spcAft>
                <a:spcPts val="600"/>
              </a:spcAft>
            </a:pPr>
            <a:fld id="{6AA742EF-1849-401A-9C93-306C15253418}" type="slidenum">
              <a:rPr lang="en-US">
                <a:solidFill>
                  <a:srgbClr val="FFFFFF"/>
                </a:solidFill>
              </a:rPr>
              <a:pPr>
                <a:spcAft>
                  <a:spcPts val="600"/>
                </a:spcAft>
              </a:pPr>
              <a:t>1</a:t>
            </a:fld>
            <a:endParaRPr lang="en-US">
              <a:solidFill>
                <a:srgbClr val="FFFFFF"/>
              </a:solidFill>
            </a:endParaRPr>
          </a:p>
        </p:txBody>
      </p:sp>
      <p:sp>
        <p:nvSpPr>
          <p:cNvPr id="5" name="TextBox 4">
            <a:extLst>
              <a:ext uri="{FF2B5EF4-FFF2-40B4-BE49-F238E27FC236}">
                <a16:creationId xmlns:a16="http://schemas.microsoft.com/office/drawing/2014/main" id="{8926BB4C-2246-48EE-B4B3-A3854082F501}"/>
              </a:ext>
            </a:extLst>
          </p:cNvPr>
          <p:cNvSpPr txBox="1"/>
          <p:nvPr/>
        </p:nvSpPr>
        <p:spPr>
          <a:xfrm>
            <a:off x="646043" y="4750904"/>
            <a:ext cx="2792896" cy="755374"/>
          </a:xfrm>
          <a:prstGeom prst="rect">
            <a:avLst/>
          </a:prstGeom>
          <a:solidFill>
            <a:schemeClr val="tx1"/>
          </a:solidFill>
        </p:spPr>
        <p:txBody>
          <a:bodyPr wrap="square" rtlCol="0">
            <a:spAutoFit/>
          </a:bodyPr>
          <a:lstStyle/>
          <a:p>
            <a:endParaRPr lang="en-US" dirty="0"/>
          </a:p>
        </p:txBody>
      </p:sp>
      <p:pic>
        <p:nvPicPr>
          <p:cNvPr id="9" name="Picture 8" descr="Text, logo&#10;&#10;Description automatically generated">
            <a:extLst>
              <a:ext uri="{FF2B5EF4-FFF2-40B4-BE49-F238E27FC236}">
                <a16:creationId xmlns:a16="http://schemas.microsoft.com/office/drawing/2014/main" id="{A5F0AD79-7E5A-4683-999F-2D97AC42E632}"/>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tretch>
            <a:fillRect/>
          </a:stretch>
        </p:blipFill>
        <p:spPr>
          <a:xfrm>
            <a:off x="7795734" y="-509451"/>
            <a:ext cx="3054412" cy="2188995"/>
          </a:xfrm>
          <a:prstGeom prst="rect">
            <a:avLst/>
          </a:prstGeom>
        </p:spPr>
      </p:pic>
      <p:sp>
        <p:nvSpPr>
          <p:cNvPr id="10" name="TextBox 9">
            <a:extLst>
              <a:ext uri="{FF2B5EF4-FFF2-40B4-BE49-F238E27FC236}">
                <a16:creationId xmlns:a16="http://schemas.microsoft.com/office/drawing/2014/main" id="{D39FF8FC-F97D-4BA0-8578-D51BA79FDAA9}"/>
              </a:ext>
            </a:extLst>
          </p:cNvPr>
          <p:cNvSpPr txBox="1"/>
          <p:nvPr/>
        </p:nvSpPr>
        <p:spPr>
          <a:xfrm>
            <a:off x="8687147" y="1097511"/>
            <a:ext cx="1308797" cy="584775"/>
          </a:xfrm>
          <a:prstGeom prst="rect">
            <a:avLst/>
          </a:prstGeom>
          <a:solidFill>
            <a:schemeClr val="accent5">
              <a:lumMod val="50000"/>
            </a:schemeClr>
          </a:solidFill>
        </p:spPr>
        <p:txBody>
          <a:bodyPr wrap="square" rtlCol="0">
            <a:spAutoFit/>
          </a:bodyPr>
          <a:lstStyle/>
          <a:p>
            <a:r>
              <a:rPr lang="en-US" sz="3200" b="1" dirty="0">
                <a:solidFill>
                  <a:schemeClr val="bg1"/>
                </a:solidFill>
              </a:rPr>
              <a:t>Telling</a:t>
            </a:r>
          </a:p>
        </p:txBody>
      </p:sp>
    </p:spTree>
    <p:extLst>
      <p:ext uri="{BB962C8B-B14F-4D97-AF65-F5344CB8AC3E}">
        <p14:creationId xmlns:p14="http://schemas.microsoft.com/office/powerpoint/2010/main" val="1572393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CE061B6-B71C-49CE-960B-AA0CDF837910}"/>
              </a:ext>
            </a:extLst>
          </p:cNvPr>
          <p:cNvSpPr>
            <a:spLocks noGrp="1"/>
          </p:cNvSpPr>
          <p:nvPr>
            <p:ph type="dt" sz="half" idx="10"/>
          </p:nvPr>
        </p:nvSpPr>
        <p:spPr/>
        <p:txBody>
          <a:bodyPr/>
          <a:lstStyle/>
          <a:p>
            <a:fld id="{03071043-54F1-4BA9-AF21-B31E4212F0C8}" type="datetime1">
              <a:rPr lang="en-US" smtClean="0"/>
              <a:t>6/3/2021</a:t>
            </a:fld>
            <a:endParaRPr lang="en-US"/>
          </a:p>
        </p:txBody>
      </p:sp>
      <p:sp>
        <p:nvSpPr>
          <p:cNvPr id="3" name="Footer Placeholder 2">
            <a:extLst>
              <a:ext uri="{FF2B5EF4-FFF2-40B4-BE49-F238E27FC236}">
                <a16:creationId xmlns:a16="http://schemas.microsoft.com/office/drawing/2014/main" id="{652D3BFB-EF43-417A-9687-9764931EC39B}"/>
              </a:ext>
            </a:extLst>
          </p:cNvPr>
          <p:cNvSpPr>
            <a:spLocks noGrp="1"/>
          </p:cNvSpPr>
          <p:nvPr>
            <p:ph type="ftr" sz="quarter" idx="11"/>
          </p:nvPr>
        </p:nvSpPr>
        <p:spPr/>
        <p:txBody>
          <a:bodyPr/>
          <a:lstStyle/>
          <a:p>
            <a:r>
              <a:rPr lang="en-US"/>
              <a:t>William H. Turner, PhD (c) June 2021</a:t>
            </a:r>
          </a:p>
        </p:txBody>
      </p:sp>
      <p:sp>
        <p:nvSpPr>
          <p:cNvPr id="4" name="Slide Number Placeholder 3">
            <a:extLst>
              <a:ext uri="{FF2B5EF4-FFF2-40B4-BE49-F238E27FC236}">
                <a16:creationId xmlns:a16="http://schemas.microsoft.com/office/drawing/2014/main" id="{1674539B-392E-4C55-8591-30E85B66A360}"/>
              </a:ext>
            </a:extLst>
          </p:cNvPr>
          <p:cNvSpPr>
            <a:spLocks noGrp="1"/>
          </p:cNvSpPr>
          <p:nvPr>
            <p:ph type="sldNum" sz="quarter" idx="12"/>
          </p:nvPr>
        </p:nvSpPr>
        <p:spPr/>
        <p:txBody>
          <a:bodyPr/>
          <a:lstStyle/>
          <a:p>
            <a:fld id="{6AA742EF-1849-401A-9C93-306C15253418}" type="slidenum">
              <a:rPr lang="en-US" smtClean="0"/>
              <a:t>10</a:t>
            </a:fld>
            <a:endParaRPr lang="en-US"/>
          </a:p>
        </p:txBody>
      </p:sp>
      <p:sp>
        <p:nvSpPr>
          <p:cNvPr id="6" name="TextBox 5">
            <a:extLst>
              <a:ext uri="{FF2B5EF4-FFF2-40B4-BE49-F238E27FC236}">
                <a16:creationId xmlns:a16="http://schemas.microsoft.com/office/drawing/2014/main" id="{F12C692F-3746-48E6-989F-CB420CB8F166}"/>
              </a:ext>
            </a:extLst>
          </p:cNvPr>
          <p:cNvSpPr txBox="1"/>
          <p:nvPr/>
        </p:nvSpPr>
        <p:spPr>
          <a:xfrm>
            <a:off x="1315018" y="1900876"/>
            <a:ext cx="6094602" cy="3970318"/>
          </a:xfrm>
          <a:prstGeom prst="rect">
            <a:avLst/>
          </a:prstGeom>
          <a:noFill/>
          <a:ln w="76200">
            <a:solidFill>
              <a:srgbClr val="FF0000"/>
            </a:solidFill>
          </a:ln>
        </p:spPr>
        <p:txBody>
          <a:bodyPr wrap="square">
            <a:spAutoFit/>
          </a:bodyPr>
          <a:lstStyle/>
          <a:p>
            <a:pPr algn="l"/>
            <a:r>
              <a:rPr lang="en-US" sz="2800" b="0" i="0" dirty="0">
                <a:solidFill>
                  <a:srgbClr val="0070C0"/>
                </a:solidFill>
                <a:effectLst/>
                <a:latin typeface="Comic Sans MS" panose="030F0702030302020204" pitchFamily="66" charset="0"/>
              </a:rPr>
              <a:t>“</a:t>
            </a:r>
            <a:r>
              <a:rPr lang="en-US" sz="2800" i="0" dirty="0">
                <a:solidFill>
                  <a:srgbClr val="0070C0"/>
                </a:solidFill>
                <a:effectLst/>
                <a:latin typeface="Comic Sans MS" panose="030F0702030302020204" pitchFamily="66" charset="0"/>
              </a:rPr>
              <a:t>It was the best of times, it was the worst of times, it was the age of wisdom, it was the age of foolishness, it was the epoch of belief, it was the epoch of incredulity, it was the season of light, it was the season of darkness, it was the spring of hope, it was the winter of despair.”</a:t>
            </a:r>
          </a:p>
        </p:txBody>
      </p:sp>
      <p:sp>
        <p:nvSpPr>
          <p:cNvPr id="7" name="TextBox 6">
            <a:extLst>
              <a:ext uri="{FF2B5EF4-FFF2-40B4-BE49-F238E27FC236}">
                <a16:creationId xmlns:a16="http://schemas.microsoft.com/office/drawing/2014/main" id="{707958DB-4A8D-4B3A-AB91-99A1D18FED0D}"/>
              </a:ext>
            </a:extLst>
          </p:cNvPr>
          <p:cNvSpPr txBox="1"/>
          <p:nvPr/>
        </p:nvSpPr>
        <p:spPr>
          <a:xfrm>
            <a:off x="1342239" y="498226"/>
            <a:ext cx="2357306" cy="1200329"/>
          </a:xfrm>
          <a:prstGeom prst="rect">
            <a:avLst/>
          </a:prstGeom>
          <a:noFill/>
          <a:ln w="76200">
            <a:solidFill>
              <a:schemeClr val="tx1"/>
            </a:solidFill>
          </a:ln>
        </p:spPr>
        <p:txBody>
          <a:bodyPr wrap="square" rtlCol="0">
            <a:spAutoFit/>
          </a:bodyPr>
          <a:lstStyle/>
          <a:p>
            <a:r>
              <a:rPr lang="en-US" sz="7200" dirty="0">
                <a:latin typeface="Comic Sans MS" panose="030F0702030302020204" pitchFamily="66" charset="0"/>
              </a:rPr>
              <a:t>Ashe</a:t>
            </a:r>
          </a:p>
        </p:txBody>
      </p:sp>
      <p:sp>
        <p:nvSpPr>
          <p:cNvPr id="8" name="TextBox 7">
            <a:extLst>
              <a:ext uri="{FF2B5EF4-FFF2-40B4-BE49-F238E27FC236}">
                <a16:creationId xmlns:a16="http://schemas.microsoft.com/office/drawing/2014/main" id="{9A227C22-C191-4D15-A18E-52BD7DD12365}"/>
              </a:ext>
            </a:extLst>
          </p:cNvPr>
          <p:cNvSpPr txBox="1"/>
          <p:nvPr/>
        </p:nvSpPr>
        <p:spPr>
          <a:xfrm>
            <a:off x="3699545" y="498226"/>
            <a:ext cx="2738306" cy="1200329"/>
          </a:xfrm>
          <a:prstGeom prst="rect">
            <a:avLst/>
          </a:prstGeom>
          <a:solidFill>
            <a:schemeClr val="tx1"/>
          </a:solidFill>
          <a:ln w="76200">
            <a:solidFill>
              <a:schemeClr val="bg1"/>
            </a:solidFill>
          </a:ln>
          <a:effectLst>
            <a:outerShdw blurRad="50800" dist="38100" dir="2700000" algn="tl" rotWithShape="0">
              <a:prstClr val="black">
                <a:alpha val="40000"/>
              </a:prstClr>
            </a:outerShdw>
          </a:effectLst>
        </p:spPr>
        <p:txBody>
          <a:bodyPr wrap="square" rtlCol="0">
            <a:spAutoFit/>
          </a:bodyPr>
          <a:lstStyle/>
          <a:p>
            <a:r>
              <a:rPr lang="en-US" sz="7200" dirty="0">
                <a:solidFill>
                  <a:schemeClr val="bg1"/>
                </a:solidFill>
                <a:latin typeface="Comic Sans MS" panose="030F0702030302020204" pitchFamily="66" charset="0"/>
              </a:rPr>
              <a:t>ville</a:t>
            </a:r>
          </a:p>
        </p:txBody>
      </p:sp>
      <p:pic>
        <p:nvPicPr>
          <p:cNvPr id="1028" name="Picture 4">
            <a:extLst>
              <a:ext uri="{FF2B5EF4-FFF2-40B4-BE49-F238E27FC236}">
                <a16:creationId xmlns:a16="http://schemas.microsoft.com/office/drawing/2014/main" id="{CE4399E4-5447-4FE5-9345-92191BF1E8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6057" y="53824"/>
            <a:ext cx="2219068" cy="3345362"/>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Connector: Elbow 9">
            <a:extLst>
              <a:ext uri="{FF2B5EF4-FFF2-40B4-BE49-F238E27FC236}">
                <a16:creationId xmlns:a16="http://schemas.microsoft.com/office/drawing/2014/main" id="{C1C144DD-EAF4-4C4C-A946-10A4BCB00535}"/>
              </a:ext>
            </a:extLst>
          </p:cNvPr>
          <p:cNvCxnSpPr>
            <a:cxnSpLocks/>
            <a:stCxn id="8" idx="3"/>
            <a:endCxn id="1028" idx="1"/>
          </p:cNvCxnSpPr>
          <p:nvPr/>
        </p:nvCxnSpPr>
        <p:spPr>
          <a:xfrm>
            <a:off x="6437851" y="1098391"/>
            <a:ext cx="1928206" cy="628114"/>
          </a:xfrm>
          <a:prstGeom prst="bentConnector3">
            <a:avLst>
              <a:gd name="adj1" fmla="val 50000"/>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5" name="Picture 14" descr="Text, logo&#10;&#10;Description automatically generated">
            <a:extLst>
              <a:ext uri="{FF2B5EF4-FFF2-40B4-BE49-F238E27FC236}">
                <a16:creationId xmlns:a16="http://schemas.microsoft.com/office/drawing/2014/main" id="{89DBD408-E449-4F4B-BA60-084AE52BDD6E}"/>
              </a:ext>
            </a:extLst>
          </p:cNvPr>
          <p:cNvPicPr>
            <a:picLocks noChangeAspect="1"/>
          </p:cNvPicPr>
          <p:nvPr/>
        </p:nvPicPr>
        <p:blipFill>
          <a:blip r:embed="rId3" cstate="hqprint">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tretch>
            <a:fillRect/>
          </a:stretch>
        </p:blipFill>
        <p:spPr>
          <a:xfrm rot="18173325">
            <a:off x="587343" y="284030"/>
            <a:ext cx="1455352" cy="803880"/>
          </a:xfrm>
          <a:prstGeom prst="rect">
            <a:avLst/>
          </a:prstGeom>
          <a:ln w="76200">
            <a:solidFill>
              <a:srgbClr val="FFC000"/>
            </a:solidFill>
          </a:ln>
        </p:spPr>
      </p:pic>
      <p:pic>
        <p:nvPicPr>
          <p:cNvPr id="1030" name="Picture 6" descr="A Tale of Two Cities and Great Expectations (Bantam Classics Editions) by  Charles Dickens: 9780345529640 | PenguinRandomHouse.com: Books">
            <a:extLst>
              <a:ext uri="{FF2B5EF4-FFF2-40B4-BE49-F238E27FC236}">
                <a16:creationId xmlns:a16="http://schemas.microsoft.com/office/drawing/2014/main" id="{A7AA5901-0811-4B02-9E61-3F72F8E30A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66057" y="3052208"/>
            <a:ext cx="2219068" cy="337358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Asheville Stock Illustrations – 33 Asheville Stock Illustrations, Vectors &amp;  Clipart - Dreamstime">
            <a:extLst>
              <a:ext uri="{FF2B5EF4-FFF2-40B4-BE49-F238E27FC236}">
                <a16:creationId xmlns:a16="http://schemas.microsoft.com/office/drawing/2014/main" id="{C72E19FB-A163-46A1-B0F0-D47BC5A26C7C}"/>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10401594" y="5453740"/>
            <a:ext cx="1139968" cy="47762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picture containing icon&#10;&#10;Description automatically generated">
            <a:extLst>
              <a:ext uri="{FF2B5EF4-FFF2-40B4-BE49-F238E27FC236}">
                <a16:creationId xmlns:a16="http://schemas.microsoft.com/office/drawing/2014/main" id="{4560FF6F-03C0-44FA-B0EC-402FC4FD6729}"/>
              </a:ext>
            </a:extLst>
          </p:cNvPr>
          <p:cNvPicPr>
            <a:picLocks noChangeAspect="1"/>
          </p:cNvPicPr>
          <p:nvPr/>
        </p:nvPicPr>
        <p:blipFill rotWithShape="1">
          <a:blip r:embed="rId7" cstate="hqprint">
            <a:extLst>
              <a:ext uri="{28A0092B-C50C-407E-A947-70E740481C1C}">
                <a14:useLocalDpi xmlns:a14="http://schemas.microsoft.com/office/drawing/2010/main" val="0"/>
              </a:ext>
              <a:ext uri="{837473B0-CC2E-450A-ABE3-18F120FF3D39}">
                <a1611:picAttrSrcUrl xmlns="" xmlns:a1611="http://schemas.microsoft.com/office/drawing/2016/11/main" r:id="rId8"/>
              </a:ext>
            </a:extLst>
          </a:blip>
          <a:srcRect t="2861" r="-2" b="-2"/>
          <a:stretch/>
        </p:blipFill>
        <p:spPr>
          <a:xfrm>
            <a:off x="10388138" y="4558814"/>
            <a:ext cx="1351603" cy="876388"/>
          </a:xfrm>
          <a:prstGeom prst="rect">
            <a:avLst/>
          </a:prstGeom>
        </p:spPr>
      </p:pic>
    </p:spTree>
    <p:extLst>
      <p:ext uri="{BB962C8B-B14F-4D97-AF65-F5344CB8AC3E}">
        <p14:creationId xmlns:p14="http://schemas.microsoft.com/office/powerpoint/2010/main" val="10384448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6" name="Freeform 6">
            <a:extLst>
              <a:ext uri="{FF2B5EF4-FFF2-40B4-BE49-F238E27FC236}">
                <a16:creationId xmlns:a16="http://schemas.microsoft.com/office/drawing/2014/main" id="{69D184B2-2226-4E31-BCCB-44433076744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118533" y="918266"/>
            <a:ext cx="706127" cy="5863534"/>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127" name="Freeform 7">
            <a:extLst>
              <a:ext uri="{FF2B5EF4-FFF2-40B4-BE49-F238E27FC236}">
                <a16:creationId xmlns:a16="http://schemas.microsoft.com/office/drawing/2014/main" id="{1AC4D4E3-486A-464A-8EC8-D448810972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117879" y="643467"/>
            <a:ext cx="420307" cy="5668919"/>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128" name="Rectangle 76">
            <a:extLst>
              <a:ext uri="{FF2B5EF4-FFF2-40B4-BE49-F238E27FC236}">
                <a16:creationId xmlns:a16="http://schemas.microsoft.com/office/drawing/2014/main" id="{864DE13E-58EB-4475-B79C-0D4FC651239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38387" y="643467"/>
            <a:ext cx="10933503" cy="5391944"/>
          </a:xfrm>
          <a:prstGeom prst="rect">
            <a:avLst/>
          </a:prstGeom>
          <a:solidFill>
            <a:srgbClr val="FFFFFF"/>
          </a:solidFill>
          <a:ln w="12700">
            <a:solidFill>
              <a:schemeClr val="accent1"/>
            </a:solidFill>
            <a:miter lim="800000"/>
          </a:ln>
        </p:spPr>
        <p:txBody>
          <a:bodyPr vert="horz" wrap="square" lIns="91440" tIns="45720" rIns="91440" bIns="45720" numCol="1" anchor="t" anchorCtr="0" compatLnSpc="1">
            <a:prstTxWarp prst="textNoShape">
              <a:avLst/>
            </a:prstTxWarp>
          </a:bodyPr>
          <a:lstStyle/>
          <a:p>
            <a:endParaRPr lang="en-US"/>
          </a:p>
        </p:txBody>
      </p:sp>
      <p:pic>
        <p:nvPicPr>
          <p:cNvPr id="5122" name="Picture 2" descr="D. H. Ramsey Library Special Collections and University Archives">
            <a:extLst>
              <a:ext uri="{FF2B5EF4-FFF2-40B4-BE49-F238E27FC236}">
                <a16:creationId xmlns:a16="http://schemas.microsoft.com/office/drawing/2014/main" id="{F16F707E-EA1C-454E-8AED-09D75522832C}"/>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tretch>
            <a:fillRect/>
          </a:stretch>
        </p:blipFill>
        <p:spPr bwMode="auto">
          <a:xfrm>
            <a:off x="1140934" y="2727761"/>
            <a:ext cx="4616434" cy="1223355"/>
          </a:xfrm>
          <a:prstGeom prst="rect">
            <a:avLst/>
          </a:prstGeom>
          <a:noFill/>
          <a:extLst>
            <a:ext uri="{909E8E84-426E-40DD-AFC4-6F175D3DCCD1}">
              <a14:hiddenFill xmlns:a14="http://schemas.microsoft.com/office/drawing/2010/main">
                <a:solidFill>
                  <a:srgbClr val="FFFFFF"/>
                </a:solidFill>
              </a14:hiddenFill>
            </a:ext>
          </a:extLst>
        </p:spPr>
      </p:pic>
      <p:cxnSp>
        <p:nvCxnSpPr>
          <p:cNvPr id="5129" name="Straight Connector 78">
            <a:extLst>
              <a:ext uri="{FF2B5EF4-FFF2-40B4-BE49-F238E27FC236}">
                <a16:creationId xmlns:a16="http://schemas.microsoft.com/office/drawing/2014/main" id="{02E9B2EE-76CA-47F3-9977-3F2FCB7FD252}"/>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6000" y="1739239"/>
            <a:ext cx="0" cy="320040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124" name="Picture 4">
            <a:extLst>
              <a:ext uri="{FF2B5EF4-FFF2-40B4-BE49-F238E27FC236}">
                <a16:creationId xmlns:a16="http://schemas.microsoft.com/office/drawing/2014/main" id="{78264BAB-F6F0-48FF-8C4C-A1EB9703102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34633" y="3037545"/>
            <a:ext cx="4644528" cy="603788"/>
          </a:xfrm>
          <a:prstGeom prst="rect">
            <a:avLst/>
          </a:prstGeom>
          <a:noFill/>
          <a:extLst>
            <a:ext uri="{909E8E84-426E-40DD-AFC4-6F175D3DCCD1}">
              <a14:hiddenFill xmlns:a14="http://schemas.microsoft.com/office/drawing/2010/main">
                <a:solidFill>
                  <a:srgbClr val="FFFFFF"/>
                </a:solidFill>
              </a14:hiddenFill>
            </a:ext>
          </a:extLst>
        </p:spPr>
      </p:pic>
      <p:sp>
        <p:nvSpPr>
          <p:cNvPr id="5" name="Callout: Line 4">
            <a:extLst>
              <a:ext uri="{FF2B5EF4-FFF2-40B4-BE49-F238E27FC236}">
                <a16:creationId xmlns:a16="http://schemas.microsoft.com/office/drawing/2014/main" id="{817CEFB2-6BDD-4E03-9792-54B5C17A0017}"/>
              </a:ext>
            </a:extLst>
          </p:cNvPr>
          <p:cNvSpPr/>
          <p:nvPr/>
        </p:nvSpPr>
        <p:spPr>
          <a:xfrm>
            <a:off x="292808" y="199242"/>
            <a:ext cx="3658405" cy="2251544"/>
          </a:xfrm>
          <a:prstGeom prst="borderCallout1">
            <a:avLst>
              <a:gd name="adj1" fmla="val 4403"/>
              <a:gd name="adj2" fmla="val -7643"/>
              <a:gd name="adj3" fmla="val 207618"/>
              <a:gd name="adj4" fmla="val -66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Want to know something about Black Heritage in Western NC?</a:t>
            </a:r>
          </a:p>
        </p:txBody>
      </p:sp>
      <p:sp>
        <p:nvSpPr>
          <p:cNvPr id="18" name="TextBox 17">
            <a:extLst>
              <a:ext uri="{FF2B5EF4-FFF2-40B4-BE49-F238E27FC236}">
                <a16:creationId xmlns:a16="http://schemas.microsoft.com/office/drawing/2014/main" id="{5813A23F-E434-4F6B-AACF-5C6EF30563FB}"/>
              </a:ext>
            </a:extLst>
          </p:cNvPr>
          <p:cNvSpPr txBox="1"/>
          <p:nvPr/>
        </p:nvSpPr>
        <p:spPr>
          <a:xfrm>
            <a:off x="3951213" y="841028"/>
            <a:ext cx="6094602" cy="923330"/>
          </a:xfrm>
          <a:prstGeom prst="rect">
            <a:avLst/>
          </a:prstGeom>
          <a:solidFill>
            <a:srgbClr val="FFC000"/>
          </a:solidFill>
        </p:spPr>
        <p:txBody>
          <a:bodyPr wrap="square">
            <a:spAutoFit/>
          </a:bodyPr>
          <a:lstStyle/>
          <a:p>
            <a:r>
              <a:rPr lang="en-US" b="0" i="0" dirty="0">
                <a:solidFill>
                  <a:srgbClr val="000000"/>
                </a:solidFill>
                <a:effectLst/>
                <a:latin typeface="Arial" panose="020B0604020202020204" pitchFamily="34" charset="0"/>
              </a:rPr>
              <a:t>The Southern Highlands Research Center at UNCA collects and documents the diverse culture and history of Asheville and Western North Carolina</a:t>
            </a:r>
            <a:endParaRPr lang="en-US" dirty="0"/>
          </a:p>
        </p:txBody>
      </p:sp>
      <p:sp>
        <p:nvSpPr>
          <p:cNvPr id="7" name="Date Placeholder 6">
            <a:extLst>
              <a:ext uri="{FF2B5EF4-FFF2-40B4-BE49-F238E27FC236}">
                <a16:creationId xmlns:a16="http://schemas.microsoft.com/office/drawing/2014/main" id="{C455237B-1D2C-4304-8616-C83CBACBFBB2}"/>
              </a:ext>
            </a:extLst>
          </p:cNvPr>
          <p:cNvSpPr>
            <a:spLocks noGrp="1"/>
          </p:cNvSpPr>
          <p:nvPr>
            <p:ph type="dt" sz="half" idx="10"/>
          </p:nvPr>
        </p:nvSpPr>
        <p:spPr/>
        <p:txBody>
          <a:bodyPr/>
          <a:lstStyle/>
          <a:p>
            <a:fld id="{771B143A-0019-4D42-9DC5-D18978EC7D8F}" type="datetime1">
              <a:rPr lang="en-US" smtClean="0"/>
              <a:t>6/3/2021</a:t>
            </a:fld>
            <a:endParaRPr lang="en-US"/>
          </a:p>
        </p:txBody>
      </p:sp>
      <p:sp>
        <p:nvSpPr>
          <p:cNvPr id="8" name="Footer Placeholder 7">
            <a:extLst>
              <a:ext uri="{FF2B5EF4-FFF2-40B4-BE49-F238E27FC236}">
                <a16:creationId xmlns:a16="http://schemas.microsoft.com/office/drawing/2014/main" id="{906AAEAB-4B79-42DF-8E79-3B13B8673BBA}"/>
              </a:ext>
            </a:extLst>
          </p:cNvPr>
          <p:cNvSpPr>
            <a:spLocks noGrp="1"/>
          </p:cNvSpPr>
          <p:nvPr>
            <p:ph type="ftr" sz="quarter" idx="11"/>
          </p:nvPr>
        </p:nvSpPr>
        <p:spPr/>
        <p:txBody>
          <a:bodyPr/>
          <a:lstStyle/>
          <a:p>
            <a:r>
              <a:rPr lang="en-US"/>
              <a:t>William H. Turner, PhD (c) June 2021</a:t>
            </a:r>
          </a:p>
        </p:txBody>
      </p:sp>
      <p:sp>
        <p:nvSpPr>
          <p:cNvPr id="9" name="Slide Number Placeholder 8">
            <a:extLst>
              <a:ext uri="{FF2B5EF4-FFF2-40B4-BE49-F238E27FC236}">
                <a16:creationId xmlns:a16="http://schemas.microsoft.com/office/drawing/2014/main" id="{B74554CA-C4C5-4B80-A8FE-8A4179E6039F}"/>
              </a:ext>
            </a:extLst>
          </p:cNvPr>
          <p:cNvSpPr>
            <a:spLocks noGrp="1"/>
          </p:cNvSpPr>
          <p:nvPr>
            <p:ph type="sldNum" sz="quarter" idx="12"/>
          </p:nvPr>
        </p:nvSpPr>
        <p:spPr/>
        <p:txBody>
          <a:bodyPr/>
          <a:lstStyle/>
          <a:p>
            <a:fld id="{6AA742EF-1849-401A-9C93-306C15253418}" type="slidenum">
              <a:rPr lang="en-US" smtClean="0"/>
              <a:t>11</a:t>
            </a:fld>
            <a:endParaRPr lang="en-US"/>
          </a:p>
        </p:txBody>
      </p:sp>
      <p:sp>
        <p:nvSpPr>
          <p:cNvPr id="15" name="TextBox 14">
            <a:extLst>
              <a:ext uri="{FF2B5EF4-FFF2-40B4-BE49-F238E27FC236}">
                <a16:creationId xmlns:a16="http://schemas.microsoft.com/office/drawing/2014/main" id="{E885CD39-956C-4F5F-A686-D8DAA956F6E1}"/>
              </a:ext>
            </a:extLst>
          </p:cNvPr>
          <p:cNvSpPr txBox="1"/>
          <p:nvPr/>
        </p:nvSpPr>
        <p:spPr>
          <a:xfrm>
            <a:off x="7671305" y="2344500"/>
            <a:ext cx="2405344" cy="369332"/>
          </a:xfrm>
          <a:prstGeom prst="rect">
            <a:avLst/>
          </a:prstGeom>
          <a:solidFill>
            <a:srgbClr val="FFC000"/>
          </a:solidFill>
        </p:spPr>
        <p:txBody>
          <a:bodyPr wrap="square">
            <a:spAutoFit/>
          </a:bodyPr>
          <a:lstStyle/>
          <a:p>
            <a:r>
              <a:rPr lang="en-US" b="0" i="0" dirty="0">
                <a:solidFill>
                  <a:srgbClr val="000000"/>
                </a:solidFill>
                <a:effectLst/>
                <a:latin typeface="Arial" panose="020B0604020202020204" pitchFamily="34" charset="0"/>
              </a:rPr>
              <a:t>Mrs. Lucy S. Herring</a:t>
            </a:r>
            <a:endParaRPr lang="en-US" dirty="0"/>
          </a:p>
        </p:txBody>
      </p:sp>
      <p:sp>
        <p:nvSpPr>
          <p:cNvPr id="16" name="TextBox 15">
            <a:extLst>
              <a:ext uri="{FF2B5EF4-FFF2-40B4-BE49-F238E27FC236}">
                <a16:creationId xmlns:a16="http://schemas.microsoft.com/office/drawing/2014/main" id="{E80BC6AD-51A0-4CA5-AC13-7FC764A7F746}"/>
              </a:ext>
            </a:extLst>
          </p:cNvPr>
          <p:cNvSpPr txBox="1"/>
          <p:nvPr/>
        </p:nvSpPr>
        <p:spPr>
          <a:xfrm>
            <a:off x="2154852" y="4351521"/>
            <a:ext cx="3015335" cy="1292662"/>
          </a:xfrm>
          <a:prstGeom prst="rect">
            <a:avLst/>
          </a:prstGeom>
          <a:solidFill>
            <a:srgbClr val="FFC000"/>
          </a:solidFill>
          <a:ln w="38100">
            <a:solidFill>
              <a:schemeClr val="accent1"/>
            </a:solidFill>
          </a:ln>
          <a:effectLst>
            <a:outerShdw blurRad="152400" dist="317500" dir="5400000" sx="90000" sy="-19000" rotWithShape="0">
              <a:prstClr val="black">
                <a:alpha val="15000"/>
              </a:prstClr>
            </a:outerShdw>
          </a:effectLst>
        </p:spPr>
        <p:txBody>
          <a:bodyPr wrap="square">
            <a:spAutoFit/>
          </a:bodyPr>
          <a:lstStyle/>
          <a:p>
            <a:pPr algn="ctr"/>
            <a:r>
              <a:rPr lang="en-US" b="0" i="0" dirty="0">
                <a:solidFill>
                  <a:srgbClr val="000000"/>
                </a:solidFill>
                <a:effectLst/>
                <a:latin typeface="Arial" panose="020B0604020202020204" pitchFamily="34" charset="0"/>
              </a:rPr>
              <a:t>Dr. Lenwood Davis</a:t>
            </a:r>
          </a:p>
          <a:p>
            <a:endParaRPr lang="en-US" dirty="0">
              <a:solidFill>
                <a:srgbClr val="000000"/>
              </a:solidFill>
              <a:latin typeface="Arial" panose="020B0604020202020204" pitchFamily="34" charset="0"/>
            </a:endParaRPr>
          </a:p>
          <a:p>
            <a:pPr algn="ctr"/>
            <a:r>
              <a:rPr lang="en-US" sz="1400" b="1" dirty="0">
                <a:solidFill>
                  <a:srgbClr val="000000"/>
                </a:solidFill>
                <a:latin typeface="Arial" panose="020B0604020202020204" pitchFamily="34" charset="0"/>
              </a:rPr>
              <a:t>THE BLACK HERITAGE OF WESTERN NORTH CAROLINA (1984)</a:t>
            </a:r>
            <a:endParaRPr lang="en-US" sz="1400" b="1" dirty="0"/>
          </a:p>
        </p:txBody>
      </p:sp>
      <p:pic>
        <p:nvPicPr>
          <p:cNvPr id="8194" name="Picture 2" descr="Dr.... - Livingstone College National Alumni Association | Facebook">
            <a:extLst>
              <a:ext uri="{FF2B5EF4-FFF2-40B4-BE49-F238E27FC236}">
                <a16:creationId xmlns:a16="http://schemas.microsoft.com/office/drawing/2014/main" id="{88AB2CD7-7405-49DE-8C88-6F8960A19D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1507" y="3803460"/>
            <a:ext cx="1834417" cy="2172805"/>
          </a:xfrm>
          <a:prstGeom prst="rect">
            <a:avLst/>
          </a:prstGeom>
          <a:noFill/>
          <a:ln w="57150">
            <a:solidFill>
              <a:schemeClr val="accent1"/>
            </a:solidFill>
          </a:ln>
          <a:extLst>
            <a:ext uri="{909E8E84-426E-40DD-AFC4-6F175D3DCCD1}">
              <a14:hiddenFill xmlns:a14="http://schemas.microsoft.com/office/drawing/2010/main">
                <a:solidFill>
                  <a:srgbClr val="FFFFFF"/>
                </a:solidFill>
              </a14:hiddenFill>
            </a:ext>
          </a:extLst>
        </p:spPr>
      </p:pic>
      <p:pic>
        <p:nvPicPr>
          <p:cNvPr id="8196" name="Picture 4" descr="Lucy S. Herring Collection">
            <a:extLst>
              <a:ext uri="{FF2B5EF4-FFF2-40B4-BE49-F238E27FC236}">
                <a16:creationId xmlns:a16="http://schemas.microsoft.com/office/drawing/2014/main" id="{09F8C6DD-10A3-409D-B256-BBE9898907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5430" y="808784"/>
            <a:ext cx="1352835" cy="1911148"/>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cxnSp>
        <p:nvCxnSpPr>
          <p:cNvPr id="4" name="Straight Arrow Connector 3">
            <a:extLst>
              <a:ext uri="{FF2B5EF4-FFF2-40B4-BE49-F238E27FC236}">
                <a16:creationId xmlns:a16="http://schemas.microsoft.com/office/drawing/2014/main" id="{2600B010-E19D-49A9-806B-4DD198D03BEE}"/>
              </a:ext>
            </a:extLst>
          </p:cNvPr>
          <p:cNvCxnSpPr>
            <a:cxnSpLocks/>
          </p:cNvCxnSpPr>
          <p:nvPr/>
        </p:nvCxnSpPr>
        <p:spPr>
          <a:xfrm>
            <a:off x="3951213" y="2155971"/>
            <a:ext cx="5954217" cy="0"/>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5366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2" name="Rectangle 138">
            <a:extLst>
              <a:ext uri="{FF2B5EF4-FFF2-40B4-BE49-F238E27FC236}">
                <a16:creationId xmlns:a16="http://schemas.microsoft.com/office/drawing/2014/main" id="{6680F1D3-7650-4307-A001-0163AD371D2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50" name="Picture 6" descr="Old postcard showing the Vance Monument, the Courthouse and City Hall. ">
            <a:extLst>
              <a:ext uri="{FF2B5EF4-FFF2-40B4-BE49-F238E27FC236}">
                <a16:creationId xmlns:a16="http://schemas.microsoft.com/office/drawing/2014/main" id="{7019133D-D2C4-4962-BE16-60A44A0C32A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841" b="12486"/>
          <a:stretch/>
        </p:blipFill>
        <p:spPr bwMode="auto">
          <a:xfrm>
            <a:off x="7980135" y="262255"/>
            <a:ext cx="3887988" cy="2631076"/>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C8607D38-6ADD-4854-A8DF-8171B2724B1D}"/>
              </a:ext>
            </a:extLst>
          </p:cNvPr>
          <p:cNvSpPr txBox="1"/>
          <p:nvPr/>
        </p:nvSpPr>
        <p:spPr>
          <a:xfrm>
            <a:off x="823518" y="4150823"/>
            <a:ext cx="10233171" cy="1261884"/>
          </a:xfrm>
          <a:prstGeom prst="rect">
            <a:avLst/>
          </a:prstGeom>
          <a:noFill/>
        </p:spPr>
        <p:txBody>
          <a:bodyPr wrap="square">
            <a:spAutoFit/>
          </a:bodyPr>
          <a:lstStyle/>
          <a:p>
            <a:pPr algn="ctr"/>
            <a:r>
              <a:rPr lang="en-US" sz="2800" b="1" i="0" dirty="0">
                <a:solidFill>
                  <a:srgbClr val="8B2346"/>
                </a:solidFill>
                <a:effectLst/>
                <a:latin typeface="Source Sans Pro" panose="020B0503030403020204" pitchFamily="34" charset="0"/>
              </a:rPr>
              <a:t>History of African Americans in Buncombe County</a:t>
            </a:r>
          </a:p>
          <a:p>
            <a:pPr algn="l"/>
            <a:r>
              <a:rPr lang="en-US" sz="4800" b="0" i="0" dirty="0">
                <a:solidFill>
                  <a:srgbClr val="444444"/>
                </a:solidFill>
                <a:effectLst/>
                <a:latin typeface="Source Sans Pro" panose="020B0503030403020204" pitchFamily="34" charset="0"/>
              </a:rPr>
              <a:t>September 12, 2015</a:t>
            </a:r>
          </a:p>
        </p:txBody>
      </p:sp>
      <p:pic>
        <p:nvPicPr>
          <p:cNvPr id="3" name="Picture 8" descr="The Urban News">
            <a:extLst>
              <a:ext uri="{FF2B5EF4-FFF2-40B4-BE49-F238E27FC236}">
                <a16:creationId xmlns:a16="http://schemas.microsoft.com/office/drawing/2014/main" id="{19AE3A47-81C5-430C-84C7-388439F418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8859" y="4957177"/>
            <a:ext cx="5715000" cy="923925"/>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4E3A13DB-AF7A-4C25-B7EE-DE6858D47C22}"/>
              </a:ext>
            </a:extLst>
          </p:cNvPr>
          <p:cNvSpPr txBox="1"/>
          <p:nvPr/>
        </p:nvSpPr>
        <p:spPr>
          <a:xfrm>
            <a:off x="1424730" y="3129978"/>
            <a:ext cx="9631959" cy="830997"/>
          </a:xfrm>
          <a:prstGeom prst="rect">
            <a:avLst/>
          </a:prstGeom>
          <a:noFill/>
        </p:spPr>
        <p:txBody>
          <a:bodyPr wrap="square">
            <a:spAutoFit/>
          </a:bodyPr>
          <a:lstStyle/>
          <a:p>
            <a:pPr algn="l"/>
            <a:r>
              <a:rPr lang="en-US" sz="2800" b="1" i="0" dirty="0">
                <a:effectLst/>
                <a:latin typeface="Garamond" panose="02020404030301010803" pitchFamily="18" charset="0"/>
              </a:rPr>
              <a:t>“The People, Places, and Events that Help Define Asheville”</a:t>
            </a:r>
          </a:p>
          <a:p>
            <a:pPr algn="r"/>
            <a:r>
              <a:rPr lang="en-US" sz="2000" b="1" i="0" dirty="0">
                <a:effectLst/>
                <a:latin typeface="Garamond" panose="02020404030301010803" pitchFamily="18" charset="0"/>
              </a:rPr>
              <a:t>BY JOHNNIE N. GRANT </a:t>
            </a:r>
          </a:p>
        </p:txBody>
      </p:sp>
      <p:sp>
        <p:nvSpPr>
          <p:cNvPr id="6" name="Date Placeholder 5">
            <a:extLst>
              <a:ext uri="{FF2B5EF4-FFF2-40B4-BE49-F238E27FC236}">
                <a16:creationId xmlns:a16="http://schemas.microsoft.com/office/drawing/2014/main" id="{ED749962-BD13-4716-A3F6-B21F259AA982}"/>
              </a:ext>
            </a:extLst>
          </p:cNvPr>
          <p:cNvSpPr>
            <a:spLocks noGrp="1"/>
          </p:cNvSpPr>
          <p:nvPr>
            <p:ph type="dt" sz="half" idx="10"/>
          </p:nvPr>
        </p:nvSpPr>
        <p:spPr/>
        <p:txBody>
          <a:bodyPr/>
          <a:lstStyle/>
          <a:p>
            <a:fld id="{0C903175-79B1-4D10-BEDC-810E5004AEB5}" type="datetime1">
              <a:rPr lang="en-US" smtClean="0"/>
              <a:t>6/3/2021</a:t>
            </a:fld>
            <a:endParaRPr lang="en-US"/>
          </a:p>
        </p:txBody>
      </p:sp>
      <p:sp>
        <p:nvSpPr>
          <p:cNvPr id="7" name="Footer Placeholder 6">
            <a:extLst>
              <a:ext uri="{FF2B5EF4-FFF2-40B4-BE49-F238E27FC236}">
                <a16:creationId xmlns:a16="http://schemas.microsoft.com/office/drawing/2014/main" id="{F7924A71-6A1F-4714-9E0B-8FAFB533D585}"/>
              </a:ext>
            </a:extLst>
          </p:cNvPr>
          <p:cNvSpPr>
            <a:spLocks noGrp="1"/>
          </p:cNvSpPr>
          <p:nvPr>
            <p:ph type="ftr" sz="quarter" idx="11"/>
          </p:nvPr>
        </p:nvSpPr>
        <p:spPr/>
        <p:txBody>
          <a:bodyPr/>
          <a:lstStyle/>
          <a:p>
            <a:r>
              <a:rPr lang="en-US"/>
              <a:t>William H. Turner, PhD (c) June 2021</a:t>
            </a:r>
          </a:p>
        </p:txBody>
      </p:sp>
      <p:sp>
        <p:nvSpPr>
          <p:cNvPr id="8" name="Slide Number Placeholder 7">
            <a:extLst>
              <a:ext uri="{FF2B5EF4-FFF2-40B4-BE49-F238E27FC236}">
                <a16:creationId xmlns:a16="http://schemas.microsoft.com/office/drawing/2014/main" id="{57EB2591-3905-4DA2-8E19-2FCEA921DA9B}"/>
              </a:ext>
            </a:extLst>
          </p:cNvPr>
          <p:cNvSpPr>
            <a:spLocks noGrp="1"/>
          </p:cNvSpPr>
          <p:nvPr>
            <p:ph type="sldNum" sz="quarter" idx="12"/>
          </p:nvPr>
        </p:nvSpPr>
        <p:spPr/>
        <p:txBody>
          <a:bodyPr/>
          <a:lstStyle/>
          <a:p>
            <a:fld id="{6AA742EF-1849-401A-9C93-306C15253418}" type="slidenum">
              <a:rPr lang="en-US" smtClean="0"/>
              <a:t>12</a:t>
            </a:fld>
            <a:endParaRPr lang="en-US"/>
          </a:p>
        </p:txBody>
      </p:sp>
      <p:sp>
        <p:nvSpPr>
          <p:cNvPr id="10" name="Callout: Line 9">
            <a:extLst>
              <a:ext uri="{FF2B5EF4-FFF2-40B4-BE49-F238E27FC236}">
                <a16:creationId xmlns:a16="http://schemas.microsoft.com/office/drawing/2014/main" id="{4F88F90C-6D91-4319-B11E-B78AF9EA5CC0}"/>
              </a:ext>
            </a:extLst>
          </p:cNvPr>
          <p:cNvSpPr/>
          <p:nvPr/>
        </p:nvSpPr>
        <p:spPr>
          <a:xfrm>
            <a:off x="963927" y="688586"/>
            <a:ext cx="3658405" cy="2251544"/>
          </a:xfrm>
          <a:prstGeom prst="borderCallout1">
            <a:avLst>
              <a:gd name="adj1" fmla="val 4403"/>
              <a:gd name="adj2" fmla="val -7643"/>
              <a:gd name="adj3" fmla="val 207618"/>
              <a:gd name="adj4" fmla="val -6600"/>
            </a:avLst>
          </a:prstGeom>
          <a:solidFill>
            <a:srgbClr val="00B050"/>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n w="0"/>
                <a:solidFill>
                  <a:schemeClr val="tx1"/>
                </a:solidFill>
                <a:effectLst>
                  <a:outerShdw blurRad="38100" dist="19050" dir="2700000" algn="tl" rotWithShape="0">
                    <a:schemeClr val="dk1">
                      <a:alpha val="40000"/>
                    </a:schemeClr>
                  </a:outerShdw>
                </a:effectLst>
              </a:rPr>
              <a:t>Want to know something about Black Heritage in Western NC?</a:t>
            </a:r>
          </a:p>
        </p:txBody>
      </p:sp>
      <p:cxnSp>
        <p:nvCxnSpPr>
          <p:cNvPr id="4" name="Straight Connector 3">
            <a:extLst>
              <a:ext uri="{FF2B5EF4-FFF2-40B4-BE49-F238E27FC236}">
                <a16:creationId xmlns:a16="http://schemas.microsoft.com/office/drawing/2014/main" id="{00FB7FA0-C8AF-43E1-B3EE-3802CD676874}"/>
              </a:ext>
            </a:extLst>
          </p:cNvPr>
          <p:cNvCxnSpPr>
            <a:cxnSpLocks/>
          </p:cNvCxnSpPr>
          <p:nvPr/>
        </p:nvCxnSpPr>
        <p:spPr>
          <a:xfrm flipV="1">
            <a:off x="726697" y="5286422"/>
            <a:ext cx="5268984" cy="36093"/>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E85CFF9-8DAC-4A2B-85A1-BFA5D5D02196}"/>
              </a:ext>
            </a:extLst>
          </p:cNvPr>
          <p:cNvCxnSpPr>
            <a:cxnSpLocks/>
          </p:cNvCxnSpPr>
          <p:nvPr/>
        </p:nvCxnSpPr>
        <p:spPr>
          <a:xfrm flipV="1">
            <a:off x="679508" y="4689587"/>
            <a:ext cx="5318620" cy="1"/>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18" name="Picture 17" descr="A person sitting in a chair holding a computer&#10;&#10;Description automatically generated with low confidence">
            <a:extLst>
              <a:ext uri="{FF2B5EF4-FFF2-40B4-BE49-F238E27FC236}">
                <a16:creationId xmlns:a16="http://schemas.microsoft.com/office/drawing/2014/main" id="{CC29C3CB-2FED-4381-A00C-793D3ADC0EC1}"/>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 xmlns:a1611="http://schemas.microsoft.com/office/drawing/2016/11/main" r:id="rId5"/>
              </a:ext>
            </a:extLst>
          </a:blip>
          <a:stretch>
            <a:fillRect/>
          </a:stretch>
        </p:blipFill>
        <p:spPr>
          <a:xfrm>
            <a:off x="4533600" y="852146"/>
            <a:ext cx="2924161" cy="1946582"/>
          </a:xfrm>
          <a:prstGeom prst="rect">
            <a:avLst/>
          </a:prstGeom>
        </p:spPr>
      </p:pic>
      <p:pic>
        <p:nvPicPr>
          <p:cNvPr id="15" name="Picture 14" descr="A picture containing icon&#10;&#10;Description automatically generated">
            <a:extLst>
              <a:ext uri="{FF2B5EF4-FFF2-40B4-BE49-F238E27FC236}">
                <a16:creationId xmlns:a16="http://schemas.microsoft.com/office/drawing/2014/main" id="{938B8E9C-2EA5-4BC5-A691-55F5E3553D50}"/>
              </a:ext>
            </a:extLst>
          </p:cNvPr>
          <p:cNvPicPr>
            <a:picLocks noChangeAspect="1"/>
          </p:cNvPicPr>
          <p:nvPr/>
        </p:nvPicPr>
        <p:blipFill rotWithShape="1">
          <a:blip r:embed="rId6" cstate="hqprint">
            <a:extLst>
              <a:ext uri="{28A0092B-C50C-407E-A947-70E740481C1C}">
                <a14:useLocalDpi xmlns:a14="http://schemas.microsoft.com/office/drawing/2010/main" val="0"/>
              </a:ext>
              <a:ext uri="{837473B0-CC2E-450A-ABE3-18F120FF3D39}">
                <a1611:picAttrSrcUrl xmlns="" xmlns:a1611="http://schemas.microsoft.com/office/drawing/2016/11/main" r:id="rId7"/>
              </a:ext>
            </a:extLst>
          </a:blip>
          <a:srcRect t="2861" r="-2" b="-2"/>
          <a:stretch/>
        </p:blipFill>
        <p:spPr>
          <a:xfrm>
            <a:off x="2793129" y="5209342"/>
            <a:ext cx="1402490" cy="909384"/>
          </a:xfrm>
          <a:prstGeom prst="rect">
            <a:avLst/>
          </a:prstGeom>
        </p:spPr>
      </p:pic>
    </p:spTree>
    <p:extLst>
      <p:ext uri="{BB962C8B-B14F-4D97-AF65-F5344CB8AC3E}">
        <p14:creationId xmlns:p14="http://schemas.microsoft.com/office/powerpoint/2010/main" val="2949788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a:extLst>
              <a:ext uri="{FF2B5EF4-FFF2-40B4-BE49-F238E27FC236}">
                <a16:creationId xmlns:a16="http://schemas.microsoft.com/office/drawing/2014/main" id="{BC682EF8-5257-481A-B758-435FD8D8FF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1629" y="303117"/>
            <a:ext cx="9084592" cy="610917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3A9CBD2-7A0A-4750-B814-AF17D9AB7DEF}"/>
              </a:ext>
            </a:extLst>
          </p:cNvPr>
          <p:cNvSpPr txBox="1"/>
          <p:nvPr/>
        </p:nvSpPr>
        <p:spPr>
          <a:xfrm>
            <a:off x="3652786" y="467254"/>
            <a:ext cx="6097554" cy="1631216"/>
          </a:xfrm>
          <a:prstGeom prst="rect">
            <a:avLst/>
          </a:prstGeom>
          <a:noFill/>
        </p:spPr>
        <p:txBody>
          <a:bodyPr wrap="square">
            <a:spAutoFit/>
          </a:bodyPr>
          <a:lstStyle/>
          <a:p>
            <a:pPr algn="l"/>
            <a:r>
              <a:rPr lang="en-US" sz="2000" b="0" i="0" dirty="0">
                <a:solidFill>
                  <a:schemeClr val="bg1"/>
                </a:solidFill>
                <a:effectLst/>
                <a:latin typeface="-apple-system"/>
              </a:rPr>
              <a:t>Slavery ended in 1865; segregation became illegal in 1954. That may sound like a long time ago, but the impact of these institutions is still fresh, imposing itself on Black Americans daily. </a:t>
            </a:r>
            <a:r>
              <a:rPr lang="en-US" sz="2000" dirty="0">
                <a:solidFill>
                  <a:schemeClr val="bg1"/>
                </a:solidFill>
                <a:latin typeface="-apple-system"/>
              </a:rPr>
              <a:t>T</a:t>
            </a:r>
            <a:r>
              <a:rPr lang="en-US" sz="2000" b="0" i="0" dirty="0">
                <a:solidFill>
                  <a:schemeClr val="bg1"/>
                </a:solidFill>
                <a:effectLst/>
                <a:latin typeface="-apple-system"/>
              </a:rPr>
              <a:t>his timeline shows how </a:t>
            </a:r>
            <a:r>
              <a:rPr lang="en-US" sz="2000" b="0" i="1" dirty="0">
                <a:solidFill>
                  <a:schemeClr val="bg1"/>
                </a:solidFill>
                <a:effectLst/>
                <a:latin typeface="-apple-system"/>
              </a:rPr>
              <a:t>little</a:t>
            </a:r>
            <a:r>
              <a:rPr lang="en-US" sz="2000" b="0" i="0" dirty="0">
                <a:solidFill>
                  <a:schemeClr val="bg1"/>
                </a:solidFill>
                <a:effectLst/>
                <a:latin typeface="-apple-system"/>
              </a:rPr>
              <a:t> time has gone by</a:t>
            </a:r>
            <a:endParaRPr lang="en-US" sz="2000" dirty="0">
              <a:solidFill>
                <a:schemeClr val="bg1"/>
              </a:solidFill>
            </a:endParaRPr>
          </a:p>
        </p:txBody>
      </p:sp>
      <p:sp>
        <p:nvSpPr>
          <p:cNvPr id="3" name="TextBox 2">
            <a:extLst>
              <a:ext uri="{FF2B5EF4-FFF2-40B4-BE49-F238E27FC236}">
                <a16:creationId xmlns:a16="http://schemas.microsoft.com/office/drawing/2014/main" id="{5CEDC0EB-D08D-49C8-AB56-1AF941D7DF59}"/>
              </a:ext>
            </a:extLst>
          </p:cNvPr>
          <p:cNvSpPr txBox="1"/>
          <p:nvPr/>
        </p:nvSpPr>
        <p:spPr>
          <a:xfrm>
            <a:off x="2382473" y="4169328"/>
            <a:ext cx="4932727" cy="369332"/>
          </a:xfrm>
          <a:prstGeom prst="rect">
            <a:avLst/>
          </a:prstGeom>
          <a:solidFill>
            <a:schemeClr val="bg1"/>
          </a:solidFill>
          <a:ln w="76200">
            <a:solidFill>
              <a:schemeClr val="bg1">
                <a:lumMod val="95000"/>
              </a:schemeClr>
            </a:solidFill>
          </a:ln>
        </p:spPr>
        <p:txBody>
          <a:bodyPr wrap="square" rtlCol="0">
            <a:spAutoFit/>
          </a:bodyPr>
          <a:lstStyle/>
          <a:p>
            <a:pPr algn="ctr"/>
            <a:r>
              <a:rPr lang="en-US" dirty="0"/>
              <a:t>339 years</a:t>
            </a:r>
          </a:p>
        </p:txBody>
      </p:sp>
      <p:sp>
        <p:nvSpPr>
          <p:cNvPr id="5" name="TextBox 4">
            <a:extLst>
              <a:ext uri="{FF2B5EF4-FFF2-40B4-BE49-F238E27FC236}">
                <a16:creationId xmlns:a16="http://schemas.microsoft.com/office/drawing/2014/main" id="{0BD5ECF1-EDCF-4AFE-B2C0-0111CB40A59C}"/>
              </a:ext>
            </a:extLst>
          </p:cNvPr>
          <p:cNvSpPr txBox="1"/>
          <p:nvPr/>
        </p:nvSpPr>
        <p:spPr>
          <a:xfrm>
            <a:off x="4320330" y="2869035"/>
            <a:ext cx="1065402" cy="369332"/>
          </a:xfrm>
          <a:prstGeom prst="rect">
            <a:avLst/>
          </a:prstGeom>
          <a:solidFill>
            <a:schemeClr val="tx1"/>
          </a:solidFill>
        </p:spPr>
        <p:txBody>
          <a:bodyPr wrap="square" rtlCol="0">
            <a:spAutoFit/>
          </a:bodyPr>
          <a:lstStyle/>
          <a:p>
            <a:endParaRPr lang="en-US" dirty="0"/>
          </a:p>
        </p:txBody>
      </p:sp>
      <p:sp>
        <p:nvSpPr>
          <p:cNvPr id="7" name="TextBox 6">
            <a:extLst>
              <a:ext uri="{FF2B5EF4-FFF2-40B4-BE49-F238E27FC236}">
                <a16:creationId xmlns:a16="http://schemas.microsoft.com/office/drawing/2014/main" id="{8DF3DF99-91B3-4BE9-91BD-FDDCAF1DE7C8}"/>
              </a:ext>
            </a:extLst>
          </p:cNvPr>
          <p:cNvSpPr txBox="1"/>
          <p:nvPr/>
        </p:nvSpPr>
        <p:spPr>
          <a:xfrm>
            <a:off x="7534712" y="2869035"/>
            <a:ext cx="1065402" cy="369332"/>
          </a:xfrm>
          <a:prstGeom prst="rect">
            <a:avLst/>
          </a:prstGeom>
          <a:solidFill>
            <a:schemeClr val="tx1"/>
          </a:solidFill>
        </p:spPr>
        <p:txBody>
          <a:bodyPr wrap="square" rtlCol="0">
            <a:spAutoFit/>
          </a:bodyPr>
          <a:lstStyle/>
          <a:p>
            <a:endParaRPr lang="en-US" dirty="0"/>
          </a:p>
        </p:txBody>
      </p:sp>
      <p:cxnSp>
        <p:nvCxnSpPr>
          <p:cNvPr id="8" name="Straight Connector 7">
            <a:extLst>
              <a:ext uri="{FF2B5EF4-FFF2-40B4-BE49-F238E27FC236}">
                <a16:creationId xmlns:a16="http://schemas.microsoft.com/office/drawing/2014/main" id="{7B71155B-7279-4231-8453-011F76E62DF7}"/>
              </a:ext>
            </a:extLst>
          </p:cNvPr>
          <p:cNvCxnSpPr>
            <a:cxnSpLocks/>
          </p:cNvCxnSpPr>
          <p:nvPr/>
        </p:nvCxnSpPr>
        <p:spPr>
          <a:xfrm>
            <a:off x="7348756" y="3955852"/>
            <a:ext cx="0" cy="1320823"/>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7DC1498-A892-4976-BB59-B91F63258C43}"/>
              </a:ext>
            </a:extLst>
          </p:cNvPr>
          <p:cNvSpPr txBox="1"/>
          <p:nvPr/>
        </p:nvSpPr>
        <p:spPr>
          <a:xfrm>
            <a:off x="7437539" y="4169328"/>
            <a:ext cx="1221298" cy="369332"/>
          </a:xfrm>
          <a:prstGeom prst="rect">
            <a:avLst/>
          </a:prstGeom>
          <a:noFill/>
          <a:ln>
            <a:solidFill>
              <a:schemeClr val="bg1">
                <a:lumMod val="95000"/>
              </a:schemeClr>
            </a:solidFill>
          </a:ln>
        </p:spPr>
        <p:txBody>
          <a:bodyPr wrap="square" rtlCol="0">
            <a:spAutoFit/>
          </a:bodyPr>
          <a:lstStyle/>
          <a:p>
            <a:pPr algn="ctr"/>
            <a:r>
              <a:rPr lang="en-US" dirty="0">
                <a:solidFill>
                  <a:schemeClr val="bg1"/>
                </a:solidFill>
              </a:rPr>
              <a:t>90 years</a:t>
            </a:r>
          </a:p>
        </p:txBody>
      </p:sp>
      <p:cxnSp>
        <p:nvCxnSpPr>
          <p:cNvPr id="13" name="Straight Connector 12">
            <a:extLst>
              <a:ext uri="{FF2B5EF4-FFF2-40B4-BE49-F238E27FC236}">
                <a16:creationId xmlns:a16="http://schemas.microsoft.com/office/drawing/2014/main" id="{DDA80E8B-D421-47EF-B393-5A9317813E57}"/>
              </a:ext>
            </a:extLst>
          </p:cNvPr>
          <p:cNvCxnSpPr>
            <a:cxnSpLocks/>
          </p:cNvCxnSpPr>
          <p:nvPr/>
        </p:nvCxnSpPr>
        <p:spPr>
          <a:xfrm>
            <a:off x="8658837" y="3955852"/>
            <a:ext cx="0" cy="1320823"/>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963BB501-3A31-43C2-8210-BDFAC8C01427}"/>
              </a:ext>
            </a:extLst>
          </p:cNvPr>
          <p:cNvSpPr txBox="1"/>
          <p:nvPr/>
        </p:nvSpPr>
        <p:spPr>
          <a:xfrm>
            <a:off x="8697285" y="3968245"/>
            <a:ext cx="946556" cy="646331"/>
          </a:xfrm>
          <a:prstGeom prst="rect">
            <a:avLst/>
          </a:prstGeom>
          <a:solidFill>
            <a:schemeClr val="bg1"/>
          </a:solidFill>
          <a:ln>
            <a:solidFill>
              <a:schemeClr val="bg1">
                <a:lumMod val="95000"/>
              </a:schemeClr>
            </a:solidFill>
          </a:ln>
        </p:spPr>
        <p:txBody>
          <a:bodyPr wrap="square" rtlCol="0">
            <a:spAutoFit/>
          </a:bodyPr>
          <a:lstStyle/>
          <a:p>
            <a:pPr algn="ctr"/>
            <a:r>
              <a:rPr lang="en-US" b="1" dirty="0"/>
              <a:t>66 years</a:t>
            </a:r>
          </a:p>
        </p:txBody>
      </p:sp>
      <p:sp>
        <p:nvSpPr>
          <p:cNvPr id="18" name="TextBox 17">
            <a:extLst>
              <a:ext uri="{FF2B5EF4-FFF2-40B4-BE49-F238E27FC236}">
                <a16:creationId xmlns:a16="http://schemas.microsoft.com/office/drawing/2014/main" id="{29C28145-3E6F-4765-9433-3DD0BF8D9F0D}"/>
              </a:ext>
            </a:extLst>
          </p:cNvPr>
          <p:cNvSpPr txBox="1"/>
          <p:nvPr/>
        </p:nvSpPr>
        <p:spPr>
          <a:xfrm>
            <a:off x="1501629" y="5519956"/>
            <a:ext cx="9084589" cy="707886"/>
          </a:xfrm>
          <a:prstGeom prst="rect">
            <a:avLst/>
          </a:prstGeom>
          <a:noFill/>
        </p:spPr>
        <p:txBody>
          <a:bodyPr wrap="square" rtlCol="0">
            <a:spAutoFit/>
          </a:bodyPr>
          <a:lstStyle/>
          <a:p>
            <a:pPr algn="r"/>
            <a:r>
              <a:rPr lang="en-US" sz="4000" dirty="0">
                <a:solidFill>
                  <a:schemeClr val="bg1"/>
                </a:solidFill>
                <a:latin typeface="Garamond" panose="02020404030301010803" pitchFamily="18" charset="0"/>
              </a:rPr>
              <a:t>“What’s past is prologue…” </a:t>
            </a:r>
            <a:r>
              <a:rPr lang="en-US" sz="1400" baseline="30000" dirty="0">
                <a:solidFill>
                  <a:schemeClr val="bg1"/>
                </a:solidFill>
                <a:latin typeface="Garamond" panose="02020404030301010803" pitchFamily="18" charset="0"/>
              </a:rPr>
              <a:t>WILLIAM SHAKESPEARE</a:t>
            </a:r>
            <a:endParaRPr lang="en-US" sz="1400" dirty="0">
              <a:solidFill>
                <a:schemeClr val="bg1"/>
              </a:solidFill>
              <a:latin typeface="Garamond" panose="02020404030301010803" pitchFamily="18" charset="0"/>
            </a:endParaRPr>
          </a:p>
        </p:txBody>
      </p:sp>
      <p:sp>
        <p:nvSpPr>
          <p:cNvPr id="19" name="Date Placeholder 18">
            <a:extLst>
              <a:ext uri="{FF2B5EF4-FFF2-40B4-BE49-F238E27FC236}">
                <a16:creationId xmlns:a16="http://schemas.microsoft.com/office/drawing/2014/main" id="{158D3C5B-89ED-4F7C-9E82-E596935F6B48}"/>
              </a:ext>
            </a:extLst>
          </p:cNvPr>
          <p:cNvSpPr>
            <a:spLocks noGrp="1"/>
          </p:cNvSpPr>
          <p:nvPr>
            <p:ph type="dt" sz="half" idx="10"/>
          </p:nvPr>
        </p:nvSpPr>
        <p:spPr/>
        <p:txBody>
          <a:bodyPr/>
          <a:lstStyle/>
          <a:p>
            <a:fld id="{9D6EAC7D-6C08-4059-93EA-7AEDF030FA24}" type="datetime1">
              <a:rPr lang="en-US" smtClean="0"/>
              <a:t>6/3/2021</a:t>
            </a:fld>
            <a:endParaRPr lang="en-US"/>
          </a:p>
        </p:txBody>
      </p:sp>
      <p:sp>
        <p:nvSpPr>
          <p:cNvPr id="20" name="Footer Placeholder 19">
            <a:extLst>
              <a:ext uri="{FF2B5EF4-FFF2-40B4-BE49-F238E27FC236}">
                <a16:creationId xmlns:a16="http://schemas.microsoft.com/office/drawing/2014/main" id="{DBB338C5-150A-423A-8130-BB97252D445A}"/>
              </a:ext>
            </a:extLst>
          </p:cNvPr>
          <p:cNvSpPr>
            <a:spLocks noGrp="1"/>
          </p:cNvSpPr>
          <p:nvPr>
            <p:ph type="ftr" sz="quarter" idx="11"/>
          </p:nvPr>
        </p:nvSpPr>
        <p:spPr/>
        <p:txBody>
          <a:bodyPr/>
          <a:lstStyle/>
          <a:p>
            <a:r>
              <a:rPr lang="en-US"/>
              <a:t>William H. Turner, PhD (c) June 2021</a:t>
            </a:r>
          </a:p>
        </p:txBody>
      </p:sp>
      <p:sp>
        <p:nvSpPr>
          <p:cNvPr id="21" name="Slide Number Placeholder 20">
            <a:extLst>
              <a:ext uri="{FF2B5EF4-FFF2-40B4-BE49-F238E27FC236}">
                <a16:creationId xmlns:a16="http://schemas.microsoft.com/office/drawing/2014/main" id="{5E71C488-7503-4CCC-861F-4D247161DA47}"/>
              </a:ext>
            </a:extLst>
          </p:cNvPr>
          <p:cNvSpPr>
            <a:spLocks noGrp="1"/>
          </p:cNvSpPr>
          <p:nvPr>
            <p:ph type="sldNum" sz="quarter" idx="12"/>
          </p:nvPr>
        </p:nvSpPr>
        <p:spPr/>
        <p:txBody>
          <a:bodyPr/>
          <a:lstStyle/>
          <a:p>
            <a:fld id="{6AA742EF-1849-401A-9C93-306C15253418}" type="slidenum">
              <a:rPr lang="en-US" smtClean="0"/>
              <a:t>13</a:t>
            </a:fld>
            <a:endParaRPr lang="en-US"/>
          </a:p>
        </p:txBody>
      </p:sp>
      <p:pic>
        <p:nvPicPr>
          <p:cNvPr id="15" name="Picture 14" descr="A picture containing icon&#10;&#10;Description automatically generated">
            <a:extLst>
              <a:ext uri="{FF2B5EF4-FFF2-40B4-BE49-F238E27FC236}">
                <a16:creationId xmlns:a16="http://schemas.microsoft.com/office/drawing/2014/main" id="{2BFA5F1E-0C69-4A5D-90F0-205F98B21ACA}"/>
              </a:ext>
            </a:extLst>
          </p:cNvPr>
          <p:cNvPicPr>
            <a:picLocks noChangeAspect="1"/>
          </p:cNvPicPr>
          <p:nvPr/>
        </p:nvPicPr>
        <p:blipFill rotWithShape="1">
          <a:blip r:embed="rId3" cstate="hqprint">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rcRect t="2861" r="-2" b="-2"/>
          <a:stretch/>
        </p:blipFill>
        <p:spPr>
          <a:xfrm>
            <a:off x="1517918" y="630158"/>
            <a:ext cx="1057621" cy="685768"/>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9733A97A-2481-465B-A649-066252AA56B1}"/>
              </a:ext>
            </a:extLst>
          </p:cNvPr>
          <p:cNvPicPr>
            <a:picLocks noChangeAspect="1"/>
          </p:cNvPicPr>
          <p:nvPr/>
        </p:nvPicPr>
        <p:blipFill>
          <a:blip r:embed="rId5" cstate="hqprint">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tretch>
            <a:fillRect/>
          </a:stretch>
        </p:blipFill>
        <p:spPr>
          <a:xfrm>
            <a:off x="1516764" y="4854055"/>
            <a:ext cx="2136022" cy="1590418"/>
          </a:xfrm>
          <a:prstGeom prst="rect">
            <a:avLst/>
          </a:prstGeom>
        </p:spPr>
      </p:pic>
      <p:sp>
        <p:nvSpPr>
          <p:cNvPr id="2" name="TextBox 1">
            <a:extLst>
              <a:ext uri="{FF2B5EF4-FFF2-40B4-BE49-F238E27FC236}">
                <a16:creationId xmlns:a16="http://schemas.microsoft.com/office/drawing/2014/main" id="{999F8400-E4E8-43DF-A0A9-516D34D9E840}"/>
              </a:ext>
            </a:extLst>
          </p:cNvPr>
          <p:cNvSpPr txBox="1"/>
          <p:nvPr/>
        </p:nvSpPr>
        <p:spPr>
          <a:xfrm>
            <a:off x="2853988" y="4796780"/>
            <a:ext cx="832354" cy="1631603"/>
          </a:xfrm>
          <a:prstGeom prst="rect">
            <a:avLst/>
          </a:prstGeom>
          <a:solidFill>
            <a:schemeClr val="tx1"/>
          </a:solidFill>
        </p:spPr>
        <p:txBody>
          <a:bodyPr wrap="square" rtlCol="0">
            <a:spAutoFit/>
          </a:bodyPr>
          <a:lstStyle/>
          <a:p>
            <a:endParaRPr lang="en-US" dirty="0"/>
          </a:p>
        </p:txBody>
      </p:sp>
      <p:cxnSp>
        <p:nvCxnSpPr>
          <p:cNvPr id="9" name="Straight Connector 8">
            <a:extLst>
              <a:ext uri="{FF2B5EF4-FFF2-40B4-BE49-F238E27FC236}">
                <a16:creationId xmlns:a16="http://schemas.microsoft.com/office/drawing/2014/main" id="{28F020B0-58C9-45C7-90D0-7229E9658B13}"/>
              </a:ext>
            </a:extLst>
          </p:cNvPr>
          <p:cNvCxnSpPr>
            <a:cxnSpLocks/>
          </p:cNvCxnSpPr>
          <p:nvPr/>
        </p:nvCxnSpPr>
        <p:spPr>
          <a:xfrm>
            <a:off x="1929353" y="1315926"/>
            <a:ext cx="0" cy="354654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08624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CF7E74E-5E3C-4813-AA35-EE97E019475E}"/>
              </a:ext>
            </a:extLst>
          </p:cNvPr>
          <p:cNvSpPr>
            <a:spLocks noGrp="1"/>
          </p:cNvSpPr>
          <p:nvPr>
            <p:ph type="subTitle" idx="1"/>
          </p:nvPr>
        </p:nvSpPr>
        <p:spPr>
          <a:xfrm>
            <a:off x="447261" y="4643414"/>
            <a:ext cx="11513830" cy="1948437"/>
          </a:xfrm>
          <a:solidFill>
            <a:schemeClr val="accent1">
              <a:lumMod val="75000"/>
            </a:schemeClr>
          </a:solidFill>
        </p:spPr>
        <p:txBody>
          <a:bodyPr>
            <a:normAutofit/>
          </a:bodyPr>
          <a:lstStyle/>
          <a:p>
            <a:endParaRPr lang="en-US" b="0" i="0" dirty="0">
              <a:solidFill>
                <a:srgbClr val="0F1419"/>
              </a:solidFill>
              <a:effectLst/>
              <a:latin typeface="-apple-system"/>
            </a:endParaRPr>
          </a:p>
          <a:p>
            <a:pPr algn="l"/>
            <a:r>
              <a:rPr lang="en-US" b="1" i="0" dirty="0">
                <a:solidFill>
                  <a:schemeClr val="bg1"/>
                </a:solidFill>
                <a:effectLst/>
                <a:latin typeface="-apple-system"/>
              </a:rPr>
              <a:t>In America, those who oppose the teaching of Critical Race Theory prefer  that </a:t>
            </a:r>
            <a:r>
              <a:rPr lang="en-US" b="1" i="0" u="sng" dirty="0">
                <a:solidFill>
                  <a:schemeClr val="bg1"/>
                </a:solidFill>
                <a:effectLst/>
                <a:latin typeface="-apple-system"/>
              </a:rPr>
              <a:t>the</a:t>
            </a:r>
            <a:r>
              <a:rPr lang="en-US" b="1" i="0" dirty="0">
                <a:solidFill>
                  <a:schemeClr val="bg1"/>
                </a:solidFill>
                <a:effectLst/>
                <a:latin typeface="-apple-system"/>
              </a:rPr>
              <a:t> version of “American history” taught </a:t>
            </a:r>
            <a:r>
              <a:rPr lang="en-US" b="1" i="0" u="sng" dirty="0">
                <a:solidFill>
                  <a:schemeClr val="bg1"/>
                </a:solidFill>
                <a:effectLst/>
                <a:latin typeface="-apple-system"/>
              </a:rPr>
              <a:t>exclude</a:t>
            </a:r>
            <a:r>
              <a:rPr lang="en-US" b="1" i="0" dirty="0">
                <a:solidFill>
                  <a:schemeClr val="bg1"/>
                </a:solidFill>
                <a:effectLst/>
                <a:latin typeface="-apple-system"/>
              </a:rPr>
              <a:t> </a:t>
            </a:r>
            <a:r>
              <a:rPr lang="en-US" b="1" i="1" dirty="0">
                <a:solidFill>
                  <a:schemeClr val="bg1"/>
                </a:solidFill>
                <a:effectLst/>
                <a:latin typeface="-apple-system"/>
              </a:rPr>
              <a:t>everything</a:t>
            </a:r>
            <a:r>
              <a:rPr lang="en-US" b="1" i="0" dirty="0">
                <a:solidFill>
                  <a:schemeClr val="bg1"/>
                </a:solidFill>
                <a:effectLst/>
                <a:latin typeface="-apple-system"/>
              </a:rPr>
              <a:t> bad that happened to </a:t>
            </a:r>
            <a:r>
              <a:rPr lang="en-US" b="1" dirty="0">
                <a:solidFill>
                  <a:schemeClr val="bg1"/>
                </a:solidFill>
                <a:latin typeface="-apple-system"/>
              </a:rPr>
              <a:t>Native- and African-Americans</a:t>
            </a:r>
            <a:r>
              <a:rPr lang="en-US" b="1" i="0" dirty="0">
                <a:solidFill>
                  <a:schemeClr val="bg1"/>
                </a:solidFill>
                <a:effectLst/>
                <a:latin typeface="-apple-system"/>
              </a:rPr>
              <a:t>. </a:t>
            </a:r>
            <a:endParaRPr lang="en-US" b="1" dirty="0">
              <a:solidFill>
                <a:schemeClr val="bg1"/>
              </a:solidFill>
            </a:endParaRPr>
          </a:p>
        </p:txBody>
      </p:sp>
      <p:pic>
        <p:nvPicPr>
          <p:cNvPr id="3074" name="Picture 2" descr="Waterloo native wins MacArthur Fellowship for work on inequality |  Education News | wcfcourier.com">
            <a:extLst>
              <a:ext uri="{FF2B5EF4-FFF2-40B4-BE49-F238E27FC236}">
                <a16:creationId xmlns:a16="http://schemas.microsoft.com/office/drawing/2014/main" id="{387387CB-A13B-41F0-B27E-D23D7691DDF9}"/>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8316135" y="2482674"/>
            <a:ext cx="3241110" cy="2160740"/>
          </a:xfrm>
          <a:prstGeom prst="rect">
            <a:avLst/>
          </a:prstGeom>
          <a:noFill/>
          <a:extLst>
            <a:ext uri="{909E8E84-426E-40DD-AFC4-6F175D3DCCD1}">
              <a14:hiddenFill xmlns:a14="http://schemas.microsoft.com/office/drawing/2010/main">
                <a:solidFill>
                  <a:srgbClr val="FFFFFF"/>
                </a:solidFill>
              </a14:hiddenFill>
            </a:ext>
          </a:extLst>
        </p:spPr>
      </p:pic>
      <p:sp>
        <p:nvSpPr>
          <p:cNvPr id="5" name="Star: 5 Points 4">
            <a:extLst>
              <a:ext uri="{FF2B5EF4-FFF2-40B4-BE49-F238E27FC236}">
                <a16:creationId xmlns:a16="http://schemas.microsoft.com/office/drawing/2014/main" id="{861463BF-8402-4527-BD19-2E0A966D7219}"/>
              </a:ext>
            </a:extLst>
          </p:cNvPr>
          <p:cNvSpPr/>
          <p:nvPr/>
        </p:nvSpPr>
        <p:spPr>
          <a:xfrm>
            <a:off x="3672242" y="3184082"/>
            <a:ext cx="2200712" cy="1587273"/>
          </a:xfrm>
          <a:prstGeom prst="star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1619 Project</a:t>
            </a:r>
          </a:p>
        </p:txBody>
      </p:sp>
      <p:sp>
        <p:nvSpPr>
          <p:cNvPr id="7" name="TextBox 6">
            <a:extLst>
              <a:ext uri="{FF2B5EF4-FFF2-40B4-BE49-F238E27FC236}">
                <a16:creationId xmlns:a16="http://schemas.microsoft.com/office/drawing/2014/main" id="{3708E0B0-251F-4D00-AF30-B55A1005C670}"/>
              </a:ext>
            </a:extLst>
          </p:cNvPr>
          <p:cNvSpPr txBox="1"/>
          <p:nvPr/>
        </p:nvSpPr>
        <p:spPr>
          <a:xfrm>
            <a:off x="8316135" y="4274082"/>
            <a:ext cx="3241110" cy="369332"/>
          </a:xfrm>
          <a:prstGeom prst="rect">
            <a:avLst/>
          </a:prstGeom>
          <a:solidFill>
            <a:schemeClr val="accent1"/>
          </a:solidFill>
        </p:spPr>
        <p:txBody>
          <a:bodyPr wrap="square" rtlCol="0">
            <a:spAutoFit/>
          </a:bodyPr>
          <a:lstStyle/>
          <a:p>
            <a:pPr algn="ctr"/>
            <a:r>
              <a:rPr lang="en-US" dirty="0">
                <a:solidFill>
                  <a:schemeClr val="bg1"/>
                </a:solidFill>
              </a:rPr>
              <a:t>Nicole Hannah-Jones</a:t>
            </a:r>
          </a:p>
        </p:txBody>
      </p:sp>
      <p:sp>
        <p:nvSpPr>
          <p:cNvPr id="8" name="TextBox 7">
            <a:extLst>
              <a:ext uri="{FF2B5EF4-FFF2-40B4-BE49-F238E27FC236}">
                <a16:creationId xmlns:a16="http://schemas.microsoft.com/office/drawing/2014/main" id="{0499705E-B489-4313-8B2A-CDC681ABCFE2}"/>
              </a:ext>
            </a:extLst>
          </p:cNvPr>
          <p:cNvSpPr txBox="1"/>
          <p:nvPr/>
        </p:nvSpPr>
        <p:spPr>
          <a:xfrm>
            <a:off x="643069" y="1245090"/>
            <a:ext cx="6977326" cy="1938992"/>
          </a:xfrm>
          <a:prstGeom prst="rect">
            <a:avLst/>
          </a:prstGeom>
          <a:solidFill>
            <a:srgbClr val="FFC000"/>
          </a:solidFill>
          <a:ln w="28575">
            <a:solidFill>
              <a:schemeClr val="tx1"/>
            </a:solidFill>
          </a:ln>
        </p:spPr>
        <p:txBody>
          <a:bodyPr wrap="square">
            <a:spAutoFit/>
          </a:bodyPr>
          <a:lstStyle/>
          <a:p>
            <a:r>
              <a:rPr lang="en-US" sz="2400" b="1" i="0" dirty="0">
                <a:solidFill>
                  <a:srgbClr val="111111"/>
                </a:solidFill>
                <a:effectLst/>
                <a:latin typeface="Garamond" panose="02020404030301010803" pitchFamily="18" charset="0"/>
              </a:rPr>
              <a:t>Nikole Hannah-Jones </a:t>
            </a:r>
            <a:r>
              <a:rPr lang="en-US" sz="2400" b="0" dirty="0">
                <a:solidFill>
                  <a:srgbClr val="111111"/>
                </a:solidFill>
                <a:latin typeface="Garamond" panose="02020404030301010803" pitchFamily="18" charset="0"/>
              </a:rPr>
              <a:t>d</a:t>
            </a:r>
            <a:r>
              <a:rPr lang="en-US" sz="2400" i="0" dirty="0">
                <a:solidFill>
                  <a:srgbClr val="111111"/>
                </a:solidFill>
                <a:effectLst/>
                <a:latin typeface="Garamond" panose="02020404030301010803" pitchFamily="18" charset="0"/>
              </a:rPr>
              <a:t>enied</a:t>
            </a:r>
            <a:r>
              <a:rPr lang="en-US" sz="2400" b="0" i="0" dirty="0">
                <a:solidFill>
                  <a:srgbClr val="111111"/>
                </a:solidFill>
                <a:effectLst/>
                <a:latin typeface="Garamond" panose="02020404030301010803" pitchFamily="18" charset="0"/>
              </a:rPr>
              <a:t> </a:t>
            </a:r>
            <a:r>
              <a:rPr lang="en-US" sz="2400" dirty="0">
                <a:solidFill>
                  <a:srgbClr val="111111"/>
                </a:solidFill>
                <a:latin typeface="Garamond" panose="02020404030301010803" pitchFamily="18" charset="0"/>
              </a:rPr>
              <a:t>t</a:t>
            </a:r>
            <a:r>
              <a:rPr lang="en-US" sz="2400" i="0" dirty="0">
                <a:solidFill>
                  <a:srgbClr val="111111"/>
                </a:solidFill>
                <a:effectLst/>
                <a:latin typeface="Garamond" panose="02020404030301010803" pitchFamily="18" charset="0"/>
              </a:rPr>
              <a:t>enure</a:t>
            </a:r>
            <a:r>
              <a:rPr lang="en-US" sz="2400" b="0" i="0" dirty="0">
                <a:solidFill>
                  <a:srgbClr val="111111"/>
                </a:solidFill>
                <a:effectLst/>
                <a:latin typeface="Garamond" panose="02020404030301010803" pitchFamily="18" charset="0"/>
              </a:rPr>
              <a:t> at </a:t>
            </a:r>
            <a:r>
              <a:rPr lang="en-US" sz="2400" b="1" i="0" dirty="0">
                <a:solidFill>
                  <a:srgbClr val="111111"/>
                </a:solidFill>
                <a:effectLst/>
                <a:latin typeface="Garamond" panose="02020404030301010803" pitchFamily="18" charset="0"/>
              </a:rPr>
              <a:t>UNC. </a:t>
            </a:r>
            <a:r>
              <a:rPr lang="en-US" sz="2400" b="1" dirty="0">
                <a:solidFill>
                  <a:srgbClr val="111111"/>
                </a:solidFill>
                <a:latin typeface="Garamond" panose="02020404030301010803" pitchFamily="18" charset="0"/>
              </a:rPr>
              <a:t> </a:t>
            </a:r>
            <a:r>
              <a:rPr lang="en-US" sz="2400" dirty="0">
                <a:solidFill>
                  <a:srgbClr val="111111"/>
                </a:solidFill>
                <a:latin typeface="Garamond" panose="02020404030301010803" pitchFamily="18" charset="0"/>
              </a:rPr>
              <a:t>H</a:t>
            </a:r>
            <a:r>
              <a:rPr lang="en-US" sz="2400" i="0" dirty="0">
                <a:solidFill>
                  <a:srgbClr val="111111"/>
                </a:solidFill>
                <a:effectLst/>
                <a:latin typeface="Garamond" panose="02020404030301010803" pitchFamily="18" charset="0"/>
              </a:rPr>
              <a:t>er</a:t>
            </a:r>
            <a:r>
              <a:rPr lang="en-US" sz="2400" b="0" i="0" dirty="0">
                <a:solidFill>
                  <a:srgbClr val="111111"/>
                </a:solidFill>
                <a:effectLst/>
                <a:latin typeface="Garamond" panose="02020404030301010803" pitchFamily="18" charset="0"/>
              </a:rPr>
              <a:t> hiring brought a backlash from conservatives concerned about her involvement in The Times Magazine’s 1619 Project, which examined the legacy of slavery in America. </a:t>
            </a:r>
            <a:endParaRPr lang="en-US" sz="2400" dirty="0">
              <a:latin typeface="Garamond" panose="02020404030301010803" pitchFamily="18" charset="0"/>
            </a:endParaRPr>
          </a:p>
        </p:txBody>
      </p:sp>
      <p:cxnSp>
        <p:nvCxnSpPr>
          <p:cNvPr id="9" name="Straight Connector 8">
            <a:extLst>
              <a:ext uri="{FF2B5EF4-FFF2-40B4-BE49-F238E27FC236}">
                <a16:creationId xmlns:a16="http://schemas.microsoft.com/office/drawing/2014/main" id="{A43610DA-C10C-4159-81DE-F09027C159B6}"/>
              </a:ext>
            </a:extLst>
          </p:cNvPr>
          <p:cNvCxnSpPr/>
          <p:nvPr/>
        </p:nvCxnSpPr>
        <p:spPr>
          <a:xfrm flipV="1">
            <a:off x="11961091" y="266149"/>
            <a:ext cx="0" cy="6325702"/>
          </a:xfrm>
          <a:prstGeom prst="line">
            <a:avLst/>
          </a:prstGeom>
          <a:ln w="38100"/>
        </p:spPr>
        <p:style>
          <a:lnRef idx="1">
            <a:schemeClr val="dk1"/>
          </a:lnRef>
          <a:fillRef idx="0">
            <a:schemeClr val="dk1"/>
          </a:fillRef>
          <a:effectRef idx="0">
            <a:schemeClr val="dk1"/>
          </a:effectRef>
          <a:fontRef idx="minor">
            <a:schemeClr val="tx1"/>
          </a:fontRef>
        </p:style>
      </p:cxnSp>
      <p:pic>
        <p:nvPicPr>
          <p:cNvPr id="1026" name="Picture 2">
            <a:extLst>
              <a:ext uri="{FF2B5EF4-FFF2-40B4-BE49-F238E27FC236}">
                <a16:creationId xmlns:a16="http://schemas.microsoft.com/office/drawing/2014/main" id="{B2E87431-A1DD-4C43-B093-FA45402827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0721" y="266149"/>
            <a:ext cx="4200044" cy="2357572"/>
          </a:xfrm>
          <a:prstGeom prst="rect">
            <a:avLst/>
          </a:prstGeom>
          <a:noFill/>
          <a:extLst>
            <a:ext uri="{909E8E84-426E-40DD-AFC4-6F175D3DCCD1}">
              <a14:hiddenFill xmlns:a14="http://schemas.microsoft.com/office/drawing/2010/main">
                <a:solidFill>
                  <a:srgbClr val="FFFFFF"/>
                </a:solidFill>
              </a14:hiddenFill>
            </a:ext>
          </a:extLst>
        </p:spPr>
      </p:pic>
      <p:sp>
        <p:nvSpPr>
          <p:cNvPr id="10" name="Arrow: Right 9">
            <a:extLst>
              <a:ext uri="{FF2B5EF4-FFF2-40B4-BE49-F238E27FC236}">
                <a16:creationId xmlns:a16="http://schemas.microsoft.com/office/drawing/2014/main" id="{BA737F16-A9FA-4856-80D4-76441D388147}"/>
              </a:ext>
            </a:extLst>
          </p:cNvPr>
          <p:cNvSpPr/>
          <p:nvPr/>
        </p:nvSpPr>
        <p:spPr>
          <a:xfrm>
            <a:off x="5670219" y="363772"/>
            <a:ext cx="2995608" cy="7836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Andrew Hussman, Jr.</a:t>
            </a:r>
          </a:p>
        </p:txBody>
      </p:sp>
    </p:spTree>
    <p:extLst>
      <p:ext uri="{BB962C8B-B14F-4D97-AF65-F5344CB8AC3E}">
        <p14:creationId xmlns:p14="http://schemas.microsoft.com/office/powerpoint/2010/main" val="10474813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A2679492-7988-4050-9056-54244445241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091B163-7D61-4891-ABCF-5C13D9C418D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Smiling mixed race woman : Stock Photo">
            <a:extLst>
              <a:ext uri="{FF2B5EF4-FFF2-40B4-BE49-F238E27FC236}">
                <a16:creationId xmlns:a16="http://schemas.microsoft.com/office/drawing/2014/main" id="{A6FD65E0-F397-49A4-AC67-EF51991D7002}"/>
              </a:ext>
            </a:extLst>
          </p:cNvPr>
          <p:cNvPicPr/>
          <p:nvPr/>
        </p:nvPicPr>
        <p:blipFill rotWithShape="1">
          <a:blip r:embed="rId2" cstate="print">
            <a:extLst>
              <a:ext uri="{28A0092B-C50C-407E-A947-70E740481C1C}">
                <a14:useLocalDpi xmlns:a14="http://schemas.microsoft.com/office/drawing/2010/main" val="0"/>
              </a:ext>
            </a:extLst>
          </a:blip>
          <a:srcRect b="13629"/>
          <a:stretch/>
        </p:blipFill>
        <p:spPr bwMode="auto">
          <a:xfrm>
            <a:off x="279143" y="299508"/>
            <a:ext cx="5221625" cy="3010397"/>
          </a:xfrm>
          <a:prstGeom prst="rect">
            <a:avLst/>
          </a:prstGeom>
          <a:noFill/>
          <a:extLst>
            <a:ext uri="{53640926-AAD7-44D8-BBD7-CCE9431645EC}">
              <a14:shadowObscured xmlns:a14="http://schemas.microsoft.com/office/drawing/2010/main"/>
            </a:ext>
          </a:extLst>
        </p:spPr>
      </p:pic>
      <p:pic>
        <p:nvPicPr>
          <p:cNvPr id="14" name="Picture 13" descr="Background pattern&#10;&#10;Description automatically generated">
            <a:extLst>
              <a:ext uri="{FF2B5EF4-FFF2-40B4-BE49-F238E27FC236}">
                <a16:creationId xmlns:a16="http://schemas.microsoft.com/office/drawing/2014/main" id="{B0F09073-2C24-44E7-9D40-97313DEEB0EC}"/>
              </a:ext>
            </a:extLst>
          </p:cNvPr>
          <p:cNvPicPr/>
          <p:nvPr/>
        </p:nvPicPr>
        <p:blipFill rotWithShape="1">
          <a:blip r:embed="rId3">
            <a:extLst>
              <a:ext uri="{28A0092B-C50C-407E-A947-70E740481C1C}">
                <a14:useLocalDpi xmlns:a14="http://schemas.microsoft.com/office/drawing/2010/main" val="0"/>
              </a:ext>
            </a:extLst>
          </a:blip>
          <a:srcRect b="56761"/>
          <a:stretch/>
        </p:blipFill>
        <p:spPr bwMode="auto">
          <a:xfrm>
            <a:off x="279143" y="3548095"/>
            <a:ext cx="5221625" cy="3010397"/>
          </a:xfrm>
          <a:prstGeom prst="rect">
            <a:avLst/>
          </a:prstGeom>
          <a:noFill/>
        </p:spPr>
      </p:pic>
      <p:sp>
        <p:nvSpPr>
          <p:cNvPr id="2" name="Date Placeholder 1">
            <a:extLst>
              <a:ext uri="{FF2B5EF4-FFF2-40B4-BE49-F238E27FC236}">
                <a16:creationId xmlns:a16="http://schemas.microsoft.com/office/drawing/2014/main" id="{D58BBBAB-A146-4FC3-8508-8CF083814761}"/>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defRPr/>
            </a:pPr>
            <a:fld id="{548FF803-B2D8-432E-8B3A-33F8323C95A7}" type="datetime1">
              <a:rPr lang="en-US">
                <a:solidFill>
                  <a:srgbClr val="FFFFFF"/>
                </a:solidFill>
              </a:rPr>
              <a:pPr>
                <a:spcAft>
                  <a:spcPts val="600"/>
                </a:spcAft>
                <a:defRPr/>
              </a:pPr>
              <a:t>6/3/2021</a:t>
            </a:fld>
            <a:endParaRPr lang="en-US">
              <a:solidFill>
                <a:srgbClr val="FFFFFF"/>
              </a:solidFill>
            </a:endParaRPr>
          </a:p>
        </p:txBody>
      </p:sp>
      <p:sp>
        <p:nvSpPr>
          <p:cNvPr id="5" name="Text Box 2">
            <a:extLst>
              <a:ext uri="{FF2B5EF4-FFF2-40B4-BE49-F238E27FC236}">
                <a16:creationId xmlns:a16="http://schemas.microsoft.com/office/drawing/2014/main" id="{D3BECB4C-5294-4231-8EB8-4510814CBEE5}"/>
              </a:ext>
            </a:extLst>
          </p:cNvPr>
          <p:cNvSpPr txBox="1">
            <a:spLocks noChangeArrowheads="1"/>
          </p:cNvSpPr>
          <p:nvPr/>
        </p:nvSpPr>
        <p:spPr bwMode="auto">
          <a:xfrm>
            <a:off x="6275352" y="337480"/>
            <a:ext cx="4434721" cy="3710427"/>
          </a:xfrm>
          <a:prstGeom prst="rect">
            <a:avLst/>
          </a:prstGeom>
        </p:spPr>
        <p:txBody>
          <a:bodyPr rot="0" vert="horz" lIns="91440" tIns="45720" rIns="91440" bIns="45720" rtlCol="0" anchor="t" anchorCtr="0">
            <a:noAutofit/>
          </a:bodyPr>
          <a:lstStyle/>
          <a:p>
            <a:pPr marL="0" marR="457200" indent="-228600">
              <a:lnSpc>
                <a:spcPct val="90000"/>
              </a:lnSpc>
              <a:spcBef>
                <a:spcPts val="0"/>
              </a:spcBef>
              <a:spcAft>
                <a:spcPts val="800"/>
              </a:spcAft>
              <a:buFont typeface="Arial" panose="020B0604020202020204" pitchFamily="34" charset="0"/>
              <a:buChar char="•"/>
            </a:pPr>
            <a:r>
              <a:rPr lang="en-US" sz="2800" b="1" dirty="0">
                <a:solidFill>
                  <a:schemeClr val="tx1">
                    <a:alpha val="80000"/>
                  </a:schemeClr>
                </a:solidFill>
                <a:effectLst/>
              </a:rPr>
              <a:t>The </a:t>
            </a:r>
            <a:r>
              <a:rPr lang="en-US" sz="2800" b="1" u="sng" dirty="0">
                <a:solidFill>
                  <a:schemeClr val="tx1">
                    <a:alpha val="80000"/>
                  </a:schemeClr>
                </a:solidFill>
                <a:effectLst/>
                <a:highlight>
                  <a:srgbClr val="FFFF00"/>
                </a:highlight>
              </a:rPr>
              <a:t>first</a:t>
            </a:r>
            <a:r>
              <a:rPr lang="en-US" sz="2800" b="1" dirty="0">
                <a:solidFill>
                  <a:schemeClr val="tx1">
                    <a:alpha val="80000"/>
                  </a:schemeClr>
                </a:solidFill>
                <a:effectLst/>
              </a:rPr>
              <a:t> black Appalachians did not live under the control of white planters, railroad builders, lumber companies, or mine operators; instead, they lived within the domain of the Cherokee Indians. The Cherokee Nation extended from its spiritual center at Kituwah, near present day </a:t>
            </a:r>
            <a:r>
              <a:rPr lang="en-US" sz="2800" b="1" dirty="0">
                <a:solidFill>
                  <a:schemeClr val="tx1">
                    <a:alpha val="80000"/>
                  </a:schemeClr>
                </a:solidFill>
                <a:effectLst/>
                <a:highlight>
                  <a:srgbClr val="FFFF00"/>
                </a:highlight>
              </a:rPr>
              <a:t>Bryson City, NC</a:t>
            </a:r>
            <a:r>
              <a:rPr lang="en-US" sz="2800" b="1" dirty="0">
                <a:solidFill>
                  <a:schemeClr val="tx1">
                    <a:alpha val="80000"/>
                  </a:schemeClr>
                </a:solidFill>
                <a:effectLst/>
              </a:rPr>
              <a:t>, 65 miles west of Asheville, near </a:t>
            </a:r>
            <a:r>
              <a:rPr lang="en-US" sz="2800" b="1" dirty="0" err="1">
                <a:solidFill>
                  <a:schemeClr val="tx1">
                    <a:alpha val="80000"/>
                  </a:schemeClr>
                </a:solidFill>
                <a:effectLst/>
              </a:rPr>
              <a:t>Qualla</a:t>
            </a:r>
            <a:r>
              <a:rPr lang="en-US" sz="2800" b="1" dirty="0">
                <a:solidFill>
                  <a:schemeClr val="tx1">
                    <a:alpha val="80000"/>
                  </a:schemeClr>
                </a:solidFill>
                <a:effectLst/>
              </a:rPr>
              <a:t>.</a:t>
            </a:r>
            <a:endParaRPr lang="en-US" sz="2800" dirty="0">
              <a:solidFill>
                <a:schemeClr val="tx1">
                  <a:alpha val="80000"/>
                </a:schemeClr>
              </a:solidFill>
              <a:effectLst/>
            </a:endParaRPr>
          </a:p>
        </p:txBody>
      </p:sp>
      <p:sp>
        <p:nvSpPr>
          <p:cNvPr id="3" name="Footer Placeholder 2">
            <a:extLst>
              <a:ext uri="{FF2B5EF4-FFF2-40B4-BE49-F238E27FC236}">
                <a16:creationId xmlns:a16="http://schemas.microsoft.com/office/drawing/2014/main" id="{8021EF20-86A8-4DC6-AAF9-998A495F15FD}"/>
              </a:ext>
            </a:extLst>
          </p:cNvPr>
          <p:cNvSpPr>
            <a:spLocks noGrp="1"/>
          </p:cNvSpPr>
          <p:nvPr>
            <p:ph type="ftr" sz="quarter" idx="11"/>
          </p:nvPr>
        </p:nvSpPr>
        <p:spPr>
          <a:xfrm rot="16200000">
            <a:off x="9812115" y="1591485"/>
            <a:ext cx="3548094" cy="365125"/>
          </a:xfrm>
        </p:spPr>
        <p:txBody>
          <a:bodyPr vert="horz" lIns="91440" tIns="45720" rIns="91440" bIns="45720" rtlCol="0" anchor="ctr">
            <a:normAutofit/>
          </a:bodyPr>
          <a:lstStyle/>
          <a:p>
            <a:pPr>
              <a:spcAft>
                <a:spcPts val="600"/>
              </a:spcAft>
              <a:defRPr/>
            </a:pPr>
            <a:r>
              <a:rPr lang="en-US" kern="1200">
                <a:solidFill>
                  <a:schemeClr val="tx1">
                    <a:alpha val="60000"/>
                  </a:schemeClr>
                </a:solidFill>
                <a:latin typeface="+mn-lt"/>
                <a:ea typeface="+mn-ea"/>
                <a:cs typeface="+mn-cs"/>
              </a:rPr>
              <a:t>William H. Turner, PhD (c) June 2021</a:t>
            </a:r>
          </a:p>
        </p:txBody>
      </p:sp>
      <p:sp>
        <p:nvSpPr>
          <p:cNvPr id="4" name="Slide Number Placeholder 3">
            <a:extLst>
              <a:ext uri="{FF2B5EF4-FFF2-40B4-BE49-F238E27FC236}">
                <a16:creationId xmlns:a16="http://schemas.microsoft.com/office/drawing/2014/main" id="{3944C7BD-05A7-4EA8-9852-3DB57A04440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6AA742EF-1849-401A-9C93-306C15253418}" type="slidenum">
              <a:rPr lang="en-US">
                <a:solidFill>
                  <a:schemeClr val="tx1">
                    <a:alpha val="60000"/>
                  </a:schemeClr>
                </a:solidFill>
              </a:rPr>
              <a:pPr>
                <a:spcAft>
                  <a:spcPts val="600"/>
                </a:spcAft>
                <a:defRPr/>
              </a:pPr>
              <a:t>15</a:t>
            </a:fld>
            <a:endParaRPr lang="en-US">
              <a:solidFill>
                <a:schemeClr val="tx1">
                  <a:alpha val="60000"/>
                </a:schemeClr>
              </a:solidFill>
            </a:endParaRPr>
          </a:p>
        </p:txBody>
      </p:sp>
      <p:cxnSp>
        <p:nvCxnSpPr>
          <p:cNvPr id="23" name="Straight Connector 22">
            <a:extLst>
              <a:ext uri="{FF2B5EF4-FFF2-40B4-BE49-F238E27FC236}">
                <a16:creationId xmlns:a16="http://schemas.microsoft.com/office/drawing/2014/main" id="{C49DA8F6-BCC1-4447-B54C-57856834B94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3893"/>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7" name="Arrow: Left 6">
            <a:extLst>
              <a:ext uri="{FF2B5EF4-FFF2-40B4-BE49-F238E27FC236}">
                <a16:creationId xmlns:a16="http://schemas.microsoft.com/office/drawing/2014/main" id="{66C98DE4-0238-4B50-8274-BC53CCABA3C0}"/>
              </a:ext>
            </a:extLst>
          </p:cNvPr>
          <p:cNvSpPr/>
          <p:nvPr/>
        </p:nvSpPr>
        <p:spPr>
          <a:xfrm>
            <a:off x="3214074" y="2192693"/>
            <a:ext cx="2813558" cy="1017037"/>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1D07778E-0B0C-419C-831E-8F5F4E8D0A67}"/>
              </a:ext>
            </a:extLst>
          </p:cNvPr>
          <p:cNvSpPr txBox="1"/>
          <p:nvPr/>
        </p:nvSpPr>
        <p:spPr>
          <a:xfrm>
            <a:off x="3974026" y="2492240"/>
            <a:ext cx="1711354" cy="369332"/>
          </a:xfrm>
          <a:prstGeom prst="rect">
            <a:avLst/>
          </a:prstGeom>
          <a:noFill/>
        </p:spPr>
        <p:txBody>
          <a:bodyPr wrap="square" rtlCol="0">
            <a:spAutoFit/>
          </a:bodyPr>
          <a:lstStyle/>
          <a:p>
            <a:pPr algn="r"/>
            <a:r>
              <a:rPr lang="en-US" dirty="0">
                <a:solidFill>
                  <a:schemeClr val="bg1"/>
                </a:solidFill>
              </a:rPr>
              <a:t>1526</a:t>
            </a:r>
          </a:p>
        </p:txBody>
      </p:sp>
      <p:sp>
        <p:nvSpPr>
          <p:cNvPr id="9" name="TextBox 8">
            <a:extLst>
              <a:ext uri="{FF2B5EF4-FFF2-40B4-BE49-F238E27FC236}">
                <a16:creationId xmlns:a16="http://schemas.microsoft.com/office/drawing/2014/main" id="{84E0EF84-D278-4BDE-B995-8EDB8246DF1F}"/>
              </a:ext>
            </a:extLst>
          </p:cNvPr>
          <p:cNvSpPr txBox="1"/>
          <p:nvPr/>
        </p:nvSpPr>
        <p:spPr>
          <a:xfrm>
            <a:off x="5779911" y="6515157"/>
            <a:ext cx="6131465" cy="369332"/>
          </a:xfrm>
          <a:prstGeom prst="rect">
            <a:avLst/>
          </a:prstGeom>
          <a:noFill/>
        </p:spPr>
        <p:txBody>
          <a:bodyPr wrap="square" rtlCol="0">
            <a:spAutoFit/>
          </a:bodyPr>
          <a:lstStyle/>
          <a:p>
            <a:r>
              <a:rPr lang="en-US" dirty="0"/>
              <a:t>“Red and Black in the Southern Appalachians.”  Theda Perdue</a:t>
            </a:r>
          </a:p>
        </p:txBody>
      </p:sp>
      <p:pic>
        <p:nvPicPr>
          <p:cNvPr id="26" name="Picture 25" descr="Text, logo&#10;&#10;Description automatically generated">
            <a:extLst>
              <a:ext uri="{FF2B5EF4-FFF2-40B4-BE49-F238E27FC236}">
                <a16:creationId xmlns:a16="http://schemas.microsoft.com/office/drawing/2014/main" id="{299F1D05-F805-4594-BB1A-61142F79F575}"/>
              </a:ext>
            </a:extLst>
          </p:cNvPr>
          <p:cNvPicPr>
            <a:picLocks noChangeAspect="1"/>
          </p:cNvPicPr>
          <p:nvPr/>
        </p:nvPicPr>
        <p:blipFill>
          <a:blip r:embed="rId4" cstate="hqprint">
            <a:extLst>
              <a:ext uri="{28A0092B-C50C-407E-A947-70E740481C1C}">
                <a14:useLocalDpi xmlns:a14="http://schemas.microsoft.com/office/drawing/2010/main" val="0"/>
              </a:ext>
              <a:ext uri="{837473B0-CC2E-450A-ABE3-18F120FF3D39}">
                <a1611:picAttrSrcUrl xmlns="" xmlns:a1611="http://schemas.microsoft.com/office/drawing/2016/11/main" r:id="rId5"/>
              </a:ext>
            </a:extLst>
          </a:blip>
          <a:stretch>
            <a:fillRect/>
          </a:stretch>
        </p:blipFill>
        <p:spPr>
          <a:xfrm>
            <a:off x="2056503" y="5935203"/>
            <a:ext cx="1524897" cy="842294"/>
          </a:xfrm>
          <a:prstGeom prst="rect">
            <a:avLst/>
          </a:prstGeom>
          <a:ln w="76200">
            <a:solidFill>
              <a:srgbClr val="FFC000"/>
            </a:solidFill>
          </a:ln>
        </p:spPr>
      </p:pic>
    </p:spTree>
    <p:extLst>
      <p:ext uri="{BB962C8B-B14F-4D97-AF65-F5344CB8AC3E}">
        <p14:creationId xmlns:p14="http://schemas.microsoft.com/office/powerpoint/2010/main" val="5997552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DDC87E-8626-406E-B0E5-C289E8801782}"/>
              </a:ext>
            </a:extLst>
          </p:cNvPr>
          <p:cNvSpPr>
            <a:spLocks noGrp="1"/>
          </p:cNvSpPr>
          <p:nvPr>
            <p:ph type="dt" sz="half" idx="10"/>
          </p:nvPr>
        </p:nvSpPr>
        <p:spPr/>
        <p:txBody>
          <a:bodyPr/>
          <a:lstStyle/>
          <a:p>
            <a:fld id="{548FF803-B2D8-432E-8B3A-33F8323C95A7}" type="datetime1">
              <a:rPr lang="en-US" smtClean="0"/>
              <a:t>6/3/2021</a:t>
            </a:fld>
            <a:endParaRPr lang="en-US"/>
          </a:p>
        </p:txBody>
      </p:sp>
      <p:sp>
        <p:nvSpPr>
          <p:cNvPr id="3" name="Footer Placeholder 2">
            <a:extLst>
              <a:ext uri="{FF2B5EF4-FFF2-40B4-BE49-F238E27FC236}">
                <a16:creationId xmlns:a16="http://schemas.microsoft.com/office/drawing/2014/main" id="{BF39D517-5363-4D9D-86E1-66F66E88AA15}"/>
              </a:ext>
            </a:extLst>
          </p:cNvPr>
          <p:cNvSpPr>
            <a:spLocks noGrp="1"/>
          </p:cNvSpPr>
          <p:nvPr>
            <p:ph type="ftr" sz="quarter" idx="11"/>
          </p:nvPr>
        </p:nvSpPr>
        <p:spPr/>
        <p:txBody>
          <a:bodyPr/>
          <a:lstStyle/>
          <a:p>
            <a:r>
              <a:rPr lang="en-US"/>
              <a:t>William H. Turner, PhD (c) June 2021</a:t>
            </a:r>
          </a:p>
        </p:txBody>
      </p:sp>
      <p:sp>
        <p:nvSpPr>
          <p:cNvPr id="4" name="Slide Number Placeholder 3">
            <a:extLst>
              <a:ext uri="{FF2B5EF4-FFF2-40B4-BE49-F238E27FC236}">
                <a16:creationId xmlns:a16="http://schemas.microsoft.com/office/drawing/2014/main" id="{861D8FC4-ED11-4FD3-B179-78F297F16BD6}"/>
              </a:ext>
            </a:extLst>
          </p:cNvPr>
          <p:cNvSpPr>
            <a:spLocks noGrp="1"/>
          </p:cNvSpPr>
          <p:nvPr>
            <p:ph type="sldNum" sz="quarter" idx="12"/>
          </p:nvPr>
        </p:nvSpPr>
        <p:spPr/>
        <p:txBody>
          <a:bodyPr/>
          <a:lstStyle/>
          <a:p>
            <a:fld id="{6AA742EF-1849-401A-9C93-306C15253418}" type="slidenum">
              <a:rPr lang="en-US" smtClean="0"/>
              <a:t>16</a:t>
            </a:fld>
            <a:endParaRPr lang="en-US"/>
          </a:p>
        </p:txBody>
      </p:sp>
      <p:pic>
        <p:nvPicPr>
          <p:cNvPr id="10" name="Picture 9" descr="Map&#10;&#10;Description automatically generated">
            <a:extLst>
              <a:ext uri="{FF2B5EF4-FFF2-40B4-BE49-F238E27FC236}">
                <a16:creationId xmlns:a16="http://schemas.microsoft.com/office/drawing/2014/main" id="{9F019149-0BD1-40F8-B830-4CE5AE3103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tretch>
            <a:fillRect/>
          </a:stretch>
        </p:blipFill>
        <p:spPr>
          <a:xfrm>
            <a:off x="3212983" y="996633"/>
            <a:ext cx="8524569" cy="5154391"/>
          </a:xfrm>
          <a:prstGeom prst="rect">
            <a:avLst/>
          </a:prstGeom>
        </p:spPr>
      </p:pic>
      <p:sp>
        <p:nvSpPr>
          <p:cNvPr id="13" name="TextBox 12">
            <a:extLst>
              <a:ext uri="{FF2B5EF4-FFF2-40B4-BE49-F238E27FC236}">
                <a16:creationId xmlns:a16="http://schemas.microsoft.com/office/drawing/2014/main" id="{DDF9AB65-83D1-43B4-81CF-241E23EB45BB}"/>
              </a:ext>
            </a:extLst>
          </p:cNvPr>
          <p:cNvSpPr txBox="1"/>
          <p:nvPr/>
        </p:nvSpPr>
        <p:spPr>
          <a:xfrm>
            <a:off x="838200" y="241714"/>
            <a:ext cx="2024543" cy="5909310"/>
          </a:xfrm>
          <a:prstGeom prst="rect">
            <a:avLst/>
          </a:prstGeom>
          <a:solidFill>
            <a:srgbClr val="FFC000"/>
          </a:solidFill>
          <a:ln w="57150">
            <a:solidFill>
              <a:srgbClr val="FF0000"/>
            </a:solidFill>
          </a:ln>
        </p:spPr>
        <p:txBody>
          <a:bodyPr wrap="square">
            <a:spAutoFit/>
          </a:bodyPr>
          <a:lstStyle/>
          <a:p>
            <a:r>
              <a:rPr lang="en-US" b="1" i="0" dirty="0">
                <a:solidFill>
                  <a:srgbClr val="444444"/>
                </a:solidFill>
                <a:effectLst/>
                <a:latin typeface="Source Sans Pro" panose="020B0503030403020204" pitchFamily="34" charset="0"/>
              </a:rPr>
              <a:t>The labor of African slaves not only helped to build Asheville, but also fed, clothed, and served those of privilege. Additionally, people of African heritage contributed greatly to the folkways of this southern Appalachian region, dispelling the myth of a homogenous society and culture.</a:t>
            </a:r>
            <a:endParaRPr lang="en-US" b="1" dirty="0"/>
          </a:p>
        </p:txBody>
      </p:sp>
      <p:sp>
        <p:nvSpPr>
          <p:cNvPr id="15" name="TextBox 14">
            <a:extLst>
              <a:ext uri="{FF2B5EF4-FFF2-40B4-BE49-F238E27FC236}">
                <a16:creationId xmlns:a16="http://schemas.microsoft.com/office/drawing/2014/main" id="{5A21651F-5777-45AE-9FF2-BB3BDA7F6502}"/>
              </a:ext>
            </a:extLst>
          </p:cNvPr>
          <p:cNvSpPr txBox="1"/>
          <p:nvPr/>
        </p:nvSpPr>
        <p:spPr>
          <a:xfrm>
            <a:off x="3212983" y="127396"/>
            <a:ext cx="6094602" cy="584775"/>
          </a:xfrm>
          <a:prstGeom prst="rect">
            <a:avLst/>
          </a:prstGeom>
          <a:noFill/>
        </p:spPr>
        <p:txBody>
          <a:bodyPr wrap="square">
            <a:spAutoFit/>
          </a:bodyPr>
          <a:lstStyle/>
          <a:p>
            <a:pPr algn="l"/>
            <a:r>
              <a:rPr lang="en-US" sz="1800" b="1" i="0" dirty="0">
                <a:effectLst/>
                <a:latin typeface="Garamond" panose="02020404030301010803" pitchFamily="18" charset="0"/>
              </a:rPr>
              <a:t>“The People, Places, and Events that Help Define Asheville”</a:t>
            </a:r>
          </a:p>
          <a:p>
            <a:pPr algn="r"/>
            <a:r>
              <a:rPr lang="en-US" sz="1400" b="1" i="0" dirty="0">
                <a:effectLst/>
                <a:latin typeface="Garamond" panose="02020404030301010803" pitchFamily="18" charset="0"/>
              </a:rPr>
              <a:t>BY JOHNNIE N. GRANT </a:t>
            </a:r>
          </a:p>
        </p:txBody>
      </p:sp>
      <p:pic>
        <p:nvPicPr>
          <p:cNvPr id="16" name="Picture 8" descr="The Urban News">
            <a:extLst>
              <a:ext uri="{FF2B5EF4-FFF2-40B4-BE49-F238E27FC236}">
                <a16:creationId xmlns:a16="http://schemas.microsoft.com/office/drawing/2014/main" id="{B241668D-1A46-4CF1-A9A6-DFEA6B715E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1193985" flipH="1" flipV="1">
            <a:off x="7689562" y="1091225"/>
            <a:ext cx="2754392" cy="50281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B8762586-B92E-42B6-8166-255B149A2C55}"/>
              </a:ext>
            </a:extLst>
          </p:cNvPr>
          <p:cNvSpPr txBox="1"/>
          <p:nvPr/>
        </p:nvSpPr>
        <p:spPr>
          <a:xfrm>
            <a:off x="9232084" y="201714"/>
            <a:ext cx="2331787" cy="369332"/>
          </a:xfrm>
          <a:prstGeom prst="rect">
            <a:avLst/>
          </a:prstGeom>
          <a:noFill/>
        </p:spPr>
        <p:txBody>
          <a:bodyPr wrap="square">
            <a:spAutoFit/>
          </a:bodyPr>
          <a:lstStyle/>
          <a:p>
            <a:pPr algn="l"/>
            <a:r>
              <a:rPr lang="en-US" sz="1800" b="0" i="0" dirty="0">
                <a:solidFill>
                  <a:srgbClr val="444444"/>
                </a:solidFill>
                <a:effectLst/>
                <a:latin typeface="Source Sans Pro" panose="020B0503030403020204" pitchFamily="34" charset="0"/>
              </a:rPr>
              <a:t>September 12, 2015</a:t>
            </a:r>
          </a:p>
        </p:txBody>
      </p:sp>
      <p:cxnSp>
        <p:nvCxnSpPr>
          <p:cNvPr id="20" name="Straight Connector 19">
            <a:extLst>
              <a:ext uri="{FF2B5EF4-FFF2-40B4-BE49-F238E27FC236}">
                <a16:creationId xmlns:a16="http://schemas.microsoft.com/office/drawing/2014/main" id="{D95C3717-10B6-411C-AA11-F5B2EE6D1FE7}"/>
              </a:ext>
            </a:extLst>
          </p:cNvPr>
          <p:cNvCxnSpPr>
            <a:cxnSpLocks/>
          </p:cNvCxnSpPr>
          <p:nvPr/>
        </p:nvCxnSpPr>
        <p:spPr>
          <a:xfrm flipH="1">
            <a:off x="2862743" y="712171"/>
            <a:ext cx="86253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35211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CC108121-5AF4-4790-9A44-30019FA730F0}"/>
              </a:ext>
            </a:extLst>
          </p:cNvPr>
          <p:cNvSpPr txBox="1"/>
          <p:nvPr/>
        </p:nvSpPr>
        <p:spPr>
          <a:xfrm>
            <a:off x="6633727" y="4122426"/>
            <a:ext cx="5242259" cy="1922251"/>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sz="2600" b="1" kern="1200" dirty="0">
                <a:solidFill>
                  <a:schemeClr val="tx1"/>
                </a:solidFill>
                <a:effectLst/>
                <a:latin typeface="+mj-lt"/>
                <a:ea typeface="+mj-ea"/>
                <a:cs typeface="+mj-cs"/>
              </a:rPr>
              <a:t>ZEBULON VANCE</a:t>
            </a:r>
            <a:r>
              <a:rPr lang="en-US" sz="2600" kern="1200" dirty="0">
                <a:solidFill>
                  <a:schemeClr val="tx1"/>
                </a:solidFill>
                <a:effectLst/>
                <a:latin typeface="+mj-lt"/>
                <a:ea typeface="+mj-ea"/>
                <a:cs typeface="+mj-cs"/>
              </a:rPr>
              <a:t> (1830-1894) opposed rights for Black people and his family enslaved people prior to the Civil War.  </a:t>
            </a:r>
            <a:r>
              <a:rPr lang="en-US" sz="1900" kern="1200" spc="-150" dirty="0">
                <a:solidFill>
                  <a:schemeClr val="tx1"/>
                </a:solidFill>
                <a:effectLst/>
                <a:latin typeface="+mj-lt"/>
                <a:ea typeface="+mj-ea"/>
                <a:cs typeface="+mj-cs"/>
              </a:rPr>
              <a:t>(Reems Creek – Weaverville)</a:t>
            </a:r>
            <a:endParaRPr lang="en-US" sz="1900" kern="1200" spc="-150" dirty="0">
              <a:solidFill>
                <a:schemeClr val="tx1"/>
              </a:solidFill>
              <a:latin typeface="+mj-lt"/>
              <a:ea typeface="+mj-ea"/>
              <a:cs typeface="+mj-cs"/>
            </a:endParaRPr>
          </a:p>
        </p:txBody>
      </p:sp>
      <p:sp>
        <p:nvSpPr>
          <p:cNvPr id="35" name="Freeform: Shape 34">
            <a:extLst>
              <a:ext uri="{FF2B5EF4-FFF2-40B4-BE49-F238E27FC236}">
                <a16:creationId xmlns:a16="http://schemas.microsoft.com/office/drawing/2014/main" id="{60B21A5C-062F-46C2-8389-53D40F46AA2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83466"/>
            <a:ext cx="5549037" cy="6374535"/>
          </a:xfrm>
          <a:custGeom>
            <a:avLst/>
            <a:gdLst>
              <a:gd name="connsiteX0" fmla="*/ 2203019 w 5549037"/>
              <a:gd name="connsiteY0" fmla="*/ 0 h 6374535"/>
              <a:gd name="connsiteX1" fmla="*/ 5549037 w 5549037"/>
              <a:gd name="connsiteY1" fmla="*/ 3346018 h 6374535"/>
              <a:gd name="connsiteX2" fmla="*/ 3797930 w 5549037"/>
              <a:gd name="connsiteY2" fmla="*/ 6288190 h 6374535"/>
              <a:gd name="connsiteX3" fmla="*/ 3618689 w 5549037"/>
              <a:gd name="connsiteY3" fmla="*/ 6374535 h 6374535"/>
              <a:gd name="connsiteX4" fmla="*/ 779546 w 5549037"/>
              <a:gd name="connsiteY4" fmla="*/ 6374535 h 6374535"/>
              <a:gd name="connsiteX5" fmla="*/ 537516 w 5549037"/>
              <a:gd name="connsiteY5" fmla="*/ 6248727 h 6374535"/>
              <a:gd name="connsiteX6" fmla="*/ 74641 w 5549037"/>
              <a:gd name="connsiteY6" fmla="*/ 5927968 h 6374535"/>
              <a:gd name="connsiteX7" fmla="*/ 0 w 5549037"/>
              <a:gd name="connsiteY7" fmla="*/ 5860130 h 6374535"/>
              <a:gd name="connsiteX8" fmla="*/ 0 w 5549037"/>
              <a:gd name="connsiteY8" fmla="*/ 831906 h 6374535"/>
              <a:gd name="connsiteX9" fmla="*/ 74641 w 5549037"/>
              <a:gd name="connsiteY9" fmla="*/ 764068 h 6374535"/>
              <a:gd name="connsiteX10" fmla="*/ 2203019 w 5549037"/>
              <a:gd name="connsiteY10" fmla="*/ 0 h 637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49037" h="6374535">
                <a:moveTo>
                  <a:pt x="2203019" y="0"/>
                </a:moveTo>
                <a:cubicBezTo>
                  <a:pt x="4050974" y="0"/>
                  <a:pt x="5549037" y="1498063"/>
                  <a:pt x="5549037" y="3346018"/>
                </a:cubicBezTo>
                <a:cubicBezTo>
                  <a:pt x="5549037" y="4616487"/>
                  <a:pt x="4840968" y="5721578"/>
                  <a:pt x="3797930" y="6288190"/>
                </a:cubicBezTo>
                <a:lnTo>
                  <a:pt x="3618689" y="6374535"/>
                </a:lnTo>
                <a:lnTo>
                  <a:pt x="779546" y="6374535"/>
                </a:lnTo>
                <a:lnTo>
                  <a:pt x="537516" y="6248727"/>
                </a:lnTo>
                <a:cubicBezTo>
                  <a:pt x="374031" y="6154721"/>
                  <a:pt x="219238" y="6047301"/>
                  <a:pt x="74641" y="5927968"/>
                </a:cubicBezTo>
                <a:lnTo>
                  <a:pt x="0" y="5860130"/>
                </a:lnTo>
                <a:lnTo>
                  <a:pt x="0" y="831906"/>
                </a:lnTo>
                <a:lnTo>
                  <a:pt x="74641" y="764068"/>
                </a:lnTo>
                <a:cubicBezTo>
                  <a:pt x="653030" y="286739"/>
                  <a:pt x="1394539" y="0"/>
                  <a:pt x="2203019"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7" name="Picture 16">
            <a:extLst>
              <a:ext uri="{FF2B5EF4-FFF2-40B4-BE49-F238E27FC236}">
                <a16:creationId xmlns:a16="http://schemas.microsoft.com/office/drawing/2014/main" id="{C38633B0-97EC-4D29-80F0-576B3BA4783A}"/>
              </a:ext>
            </a:extLst>
          </p:cNvPr>
          <p:cNvPicPr/>
          <p:nvPr/>
        </p:nvPicPr>
        <p:blipFill rotWithShape="1">
          <a:blip r:embed="rId2">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rcRect r="-2" b="2256"/>
          <a:stretch/>
        </p:blipFill>
        <p:spPr>
          <a:xfrm>
            <a:off x="1" y="647373"/>
            <a:ext cx="5385130" cy="6210629"/>
          </a:xfrm>
          <a:custGeom>
            <a:avLst/>
            <a:gdLst/>
            <a:ahLst/>
            <a:cxnLst/>
            <a:rect l="l" t="t" r="r" b="b"/>
            <a:pathLst>
              <a:path w="5385130" h="6210629">
                <a:moveTo>
                  <a:pt x="2203018" y="0"/>
                </a:moveTo>
                <a:cubicBezTo>
                  <a:pt x="3960450" y="0"/>
                  <a:pt x="5385130" y="1424680"/>
                  <a:pt x="5385130" y="3182112"/>
                </a:cubicBezTo>
                <a:cubicBezTo>
                  <a:pt x="5385130" y="4500186"/>
                  <a:pt x="4583748" y="5631087"/>
                  <a:pt x="3441640" y="6114158"/>
                </a:cubicBezTo>
                <a:lnTo>
                  <a:pt x="3178061" y="6210629"/>
                </a:lnTo>
                <a:lnTo>
                  <a:pt x="1233206" y="6210629"/>
                </a:lnTo>
                <a:lnTo>
                  <a:pt x="1108901" y="6171135"/>
                </a:lnTo>
                <a:cubicBezTo>
                  <a:pt x="767738" y="6046219"/>
                  <a:pt x="453928" y="5864559"/>
                  <a:pt x="178899" y="5637585"/>
                </a:cubicBezTo>
                <a:lnTo>
                  <a:pt x="0" y="5474990"/>
                </a:lnTo>
                <a:lnTo>
                  <a:pt x="0" y="889234"/>
                </a:lnTo>
                <a:lnTo>
                  <a:pt x="178899" y="726640"/>
                </a:lnTo>
                <a:cubicBezTo>
                  <a:pt x="728956" y="272693"/>
                  <a:pt x="1434142" y="0"/>
                  <a:pt x="2203018" y="0"/>
                </a:cubicBezTo>
                <a:close/>
              </a:path>
            </a:pathLst>
          </a:custGeom>
        </p:spPr>
      </p:pic>
      <p:sp>
        <p:nvSpPr>
          <p:cNvPr id="37" name="Freeform: Shape 36">
            <a:extLst>
              <a:ext uri="{FF2B5EF4-FFF2-40B4-BE49-F238E27FC236}">
                <a16:creationId xmlns:a16="http://schemas.microsoft.com/office/drawing/2014/main" id="{8A177BCC-4208-4795-8572-4D623BA1E2A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33763" y="1"/>
            <a:ext cx="4480560" cy="2513993"/>
          </a:xfrm>
          <a:custGeom>
            <a:avLst/>
            <a:gdLst>
              <a:gd name="connsiteX0" fmla="*/ 18382 w 4480560"/>
              <a:gd name="connsiteY0" fmla="*/ 0 h 2513993"/>
              <a:gd name="connsiteX1" fmla="*/ 4462178 w 4480560"/>
              <a:gd name="connsiteY1" fmla="*/ 0 h 2513993"/>
              <a:gd name="connsiteX2" fmla="*/ 4468994 w 4480560"/>
              <a:gd name="connsiteY2" fmla="*/ 44657 h 2513993"/>
              <a:gd name="connsiteX3" fmla="*/ 4480560 w 4480560"/>
              <a:gd name="connsiteY3" fmla="*/ 273713 h 2513993"/>
              <a:gd name="connsiteX4" fmla="*/ 2240280 w 4480560"/>
              <a:gd name="connsiteY4" fmla="*/ 2513993 h 2513993"/>
              <a:gd name="connsiteX5" fmla="*/ 0 w 4480560"/>
              <a:gd name="connsiteY5" fmla="*/ 273713 h 2513993"/>
              <a:gd name="connsiteX6" fmla="*/ 11567 w 4480560"/>
              <a:gd name="connsiteY6" fmla="*/ 44657 h 2513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0560" h="2513993">
                <a:moveTo>
                  <a:pt x="18382" y="0"/>
                </a:moveTo>
                <a:lnTo>
                  <a:pt x="4462178" y="0"/>
                </a:lnTo>
                <a:lnTo>
                  <a:pt x="4468994" y="44657"/>
                </a:lnTo>
                <a:cubicBezTo>
                  <a:pt x="4476642" y="119969"/>
                  <a:pt x="4480560" y="196384"/>
                  <a:pt x="4480560" y="273713"/>
                </a:cubicBezTo>
                <a:cubicBezTo>
                  <a:pt x="4480560" y="1510985"/>
                  <a:pt x="3477552" y="2513993"/>
                  <a:pt x="2240280" y="2513993"/>
                </a:cubicBezTo>
                <a:cubicBezTo>
                  <a:pt x="1003008" y="2513993"/>
                  <a:pt x="0" y="1510985"/>
                  <a:pt x="0" y="273713"/>
                </a:cubicBezTo>
                <a:cubicBezTo>
                  <a:pt x="0" y="196384"/>
                  <a:pt x="3918" y="119969"/>
                  <a:pt x="11567" y="44657"/>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7" name="Picture 26">
            <a:extLst>
              <a:ext uri="{FF2B5EF4-FFF2-40B4-BE49-F238E27FC236}">
                <a16:creationId xmlns:a16="http://schemas.microsoft.com/office/drawing/2014/main" id="{9DC369DC-299D-4232-AAFB-B9B8422EB8CF}"/>
              </a:ext>
            </a:extLst>
          </p:cNvPr>
          <p:cNvPicPr/>
          <p:nvPr/>
        </p:nvPicPr>
        <p:blipFill rotWithShape="1">
          <a:blip r:embed="rId4">
            <a:extLst>
              <a:ext uri="{28A0092B-C50C-407E-A947-70E740481C1C}">
                <a14:useLocalDpi xmlns:a14="http://schemas.microsoft.com/office/drawing/2010/main" val="0"/>
              </a:ext>
              <a:ext uri="{837473B0-CC2E-450A-ABE3-18F120FF3D39}">
                <a1611:picAttrSrcUrl xmlns="" xmlns:a1611="http://schemas.microsoft.com/office/drawing/2016/11/main" r:id="rId5"/>
              </a:ext>
            </a:extLst>
          </a:blip>
          <a:srcRect t="2173" r="-4" b="7634"/>
          <a:stretch/>
        </p:blipFill>
        <p:spPr>
          <a:xfrm>
            <a:off x="5398355" y="1"/>
            <a:ext cx="4151376" cy="2349401"/>
          </a:xfrm>
          <a:custGeom>
            <a:avLst/>
            <a:gdLst/>
            <a:ahLst/>
            <a:cxnLst/>
            <a:rect l="l" t="t" r="r" b="b"/>
            <a:pathLst>
              <a:path w="4151376" h="2349401">
                <a:moveTo>
                  <a:pt x="20101" y="0"/>
                </a:moveTo>
                <a:lnTo>
                  <a:pt x="4131276" y="0"/>
                </a:lnTo>
                <a:lnTo>
                  <a:pt x="4140659" y="61486"/>
                </a:lnTo>
                <a:cubicBezTo>
                  <a:pt x="4147746" y="131265"/>
                  <a:pt x="4151376" y="202065"/>
                  <a:pt x="4151376" y="273713"/>
                </a:cubicBezTo>
                <a:cubicBezTo>
                  <a:pt x="4151376" y="1420084"/>
                  <a:pt x="3222059" y="2349401"/>
                  <a:pt x="2075688" y="2349401"/>
                </a:cubicBezTo>
                <a:cubicBezTo>
                  <a:pt x="929317" y="2349401"/>
                  <a:pt x="0" y="1420084"/>
                  <a:pt x="0" y="273713"/>
                </a:cubicBezTo>
                <a:cubicBezTo>
                  <a:pt x="0" y="202065"/>
                  <a:pt x="3630" y="131265"/>
                  <a:pt x="10717" y="61486"/>
                </a:cubicBezTo>
                <a:close/>
              </a:path>
            </a:pathLst>
          </a:custGeom>
        </p:spPr>
      </p:pic>
      <p:sp>
        <p:nvSpPr>
          <p:cNvPr id="2" name="Date Placeholder 1">
            <a:extLst>
              <a:ext uri="{FF2B5EF4-FFF2-40B4-BE49-F238E27FC236}">
                <a16:creationId xmlns:a16="http://schemas.microsoft.com/office/drawing/2014/main" id="{488C8411-1988-42A5-ABBE-99AEAB87415C}"/>
              </a:ext>
            </a:extLst>
          </p:cNvPr>
          <p:cNvSpPr>
            <a:spLocks noGrp="1"/>
          </p:cNvSpPr>
          <p:nvPr>
            <p:ph type="dt" sz="half" idx="10"/>
          </p:nvPr>
        </p:nvSpPr>
        <p:spPr>
          <a:xfrm>
            <a:off x="9727547" y="603503"/>
            <a:ext cx="1664330" cy="365760"/>
          </a:xfrm>
        </p:spPr>
        <p:txBody>
          <a:bodyPr vert="horz" lIns="91440" tIns="45720" rIns="91440" bIns="45720" rtlCol="0" anchor="ctr">
            <a:normAutofit/>
          </a:bodyPr>
          <a:lstStyle/>
          <a:p>
            <a:pPr algn="r">
              <a:spcAft>
                <a:spcPts val="600"/>
              </a:spcAft>
            </a:pPr>
            <a:fld id="{D9AA4248-1A0E-491D-B461-21AB7B3D04E0}" type="datetime1">
              <a:rPr lang="en-US" sz="1100" smtClean="0">
                <a:solidFill>
                  <a:schemeClr val="tx1">
                    <a:alpha val="80000"/>
                  </a:schemeClr>
                </a:solidFill>
              </a:rPr>
              <a:t>6/3/2021</a:t>
            </a:fld>
            <a:endParaRPr lang="en-US" sz="1100">
              <a:solidFill>
                <a:schemeClr val="tx1">
                  <a:alpha val="80000"/>
                </a:schemeClr>
              </a:solidFill>
            </a:endParaRPr>
          </a:p>
        </p:txBody>
      </p:sp>
      <p:sp>
        <p:nvSpPr>
          <p:cNvPr id="3" name="Footer Placeholder 2">
            <a:extLst>
              <a:ext uri="{FF2B5EF4-FFF2-40B4-BE49-F238E27FC236}">
                <a16:creationId xmlns:a16="http://schemas.microsoft.com/office/drawing/2014/main" id="{0C6B2223-0329-4908-8D23-25082B2B63CB}"/>
              </a:ext>
            </a:extLst>
          </p:cNvPr>
          <p:cNvSpPr>
            <a:spLocks noGrp="1"/>
          </p:cNvSpPr>
          <p:nvPr>
            <p:ph type="ftr" sz="quarter" idx="11"/>
          </p:nvPr>
        </p:nvSpPr>
        <p:spPr>
          <a:xfrm>
            <a:off x="6072444" y="6199632"/>
            <a:ext cx="4751433" cy="365760"/>
          </a:xfrm>
        </p:spPr>
        <p:txBody>
          <a:bodyPr vert="horz" lIns="91440" tIns="45720" rIns="91440" bIns="45720" rtlCol="0" anchor="ctr">
            <a:normAutofit/>
          </a:bodyPr>
          <a:lstStyle/>
          <a:p>
            <a:pPr algn="r">
              <a:spcAft>
                <a:spcPts val="600"/>
              </a:spcAft>
            </a:pPr>
            <a:r>
              <a:rPr lang="en-US" sz="1100" kern="1200">
                <a:solidFill>
                  <a:schemeClr val="tx1">
                    <a:alpha val="80000"/>
                  </a:schemeClr>
                </a:solidFill>
                <a:latin typeface="+mn-lt"/>
                <a:ea typeface="+mn-ea"/>
                <a:cs typeface="+mn-cs"/>
              </a:rPr>
              <a:t>William H. Turner, PhD (c) June 2021</a:t>
            </a:r>
          </a:p>
        </p:txBody>
      </p:sp>
      <p:sp>
        <p:nvSpPr>
          <p:cNvPr id="4" name="Slide Number Placeholder 3">
            <a:extLst>
              <a:ext uri="{FF2B5EF4-FFF2-40B4-BE49-F238E27FC236}">
                <a16:creationId xmlns:a16="http://schemas.microsoft.com/office/drawing/2014/main" id="{768FB1FC-0EE6-493E-A76D-D2315A734264}"/>
              </a:ext>
            </a:extLst>
          </p:cNvPr>
          <p:cNvSpPr>
            <a:spLocks noGrp="1"/>
          </p:cNvSpPr>
          <p:nvPr>
            <p:ph type="sldNum" sz="quarter" idx="12"/>
          </p:nvPr>
        </p:nvSpPr>
        <p:spPr>
          <a:xfrm>
            <a:off x="11003280" y="6106415"/>
            <a:ext cx="548640" cy="548640"/>
          </a:xfrm>
          <a:prstGeom prst="ellipse">
            <a:avLst/>
          </a:prstGeom>
          <a:solidFill>
            <a:srgbClr val="7F7F7F"/>
          </a:solidFill>
        </p:spPr>
        <p:txBody>
          <a:bodyPr vert="horz" lIns="91440" tIns="45720" rIns="91440" bIns="45720" rtlCol="0" anchor="ctr">
            <a:normAutofit/>
          </a:bodyPr>
          <a:lstStyle/>
          <a:p>
            <a:pPr algn="ctr">
              <a:spcAft>
                <a:spcPts val="600"/>
              </a:spcAft>
            </a:pPr>
            <a:fld id="{6AA742EF-1849-401A-9C93-306C15253418}" type="slidenum">
              <a:rPr lang="en-US" sz="1500">
                <a:solidFill>
                  <a:srgbClr val="FFFFFF"/>
                </a:solidFill>
              </a:rPr>
              <a:pPr algn="ctr">
                <a:spcAft>
                  <a:spcPts val="600"/>
                </a:spcAft>
              </a:pPr>
              <a:t>17</a:t>
            </a:fld>
            <a:endParaRPr lang="en-US" sz="1500">
              <a:solidFill>
                <a:srgbClr val="FFFFFF"/>
              </a:solidFill>
            </a:endParaRPr>
          </a:p>
        </p:txBody>
      </p:sp>
      <p:sp>
        <p:nvSpPr>
          <p:cNvPr id="16" name="Speech Bubble: Oval 15">
            <a:extLst>
              <a:ext uri="{FF2B5EF4-FFF2-40B4-BE49-F238E27FC236}">
                <a16:creationId xmlns:a16="http://schemas.microsoft.com/office/drawing/2014/main" id="{B65A8900-475A-4AD8-9EE4-D3ECA42274FC}"/>
              </a:ext>
            </a:extLst>
          </p:cNvPr>
          <p:cNvSpPr/>
          <p:nvPr/>
        </p:nvSpPr>
        <p:spPr>
          <a:xfrm>
            <a:off x="5843825" y="659457"/>
            <a:ext cx="3260436" cy="3240300"/>
          </a:xfrm>
          <a:prstGeom prst="wedgeEllipseCallout">
            <a:avLst>
              <a:gd name="adj1" fmla="val -148429"/>
              <a:gd name="adj2" fmla="val -2632"/>
            </a:avLst>
          </a:prstGeom>
          <a:solidFill>
            <a:srgbClr val="FF0000"/>
          </a:solidFill>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0" algn="ctr">
              <a:lnSpc>
                <a:spcPct val="107000"/>
              </a:lnSpc>
              <a:spcBef>
                <a:spcPts val="0"/>
              </a:spcBef>
              <a:spcAft>
                <a:spcPts val="800"/>
              </a:spcAft>
            </a:pPr>
            <a:r>
              <a:rPr lang="en-US" sz="1800" b="1"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“The blood of Black people contains a putrid stream of African barbarism." </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2" name="Picture 11" descr="Text, logo&#10;&#10;Description automatically generated">
            <a:extLst>
              <a:ext uri="{FF2B5EF4-FFF2-40B4-BE49-F238E27FC236}">
                <a16:creationId xmlns:a16="http://schemas.microsoft.com/office/drawing/2014/main" id="{637A7AEA-E4A6-4E64-97DA-496CD126DB8E}"/>
              </a:ext>
            </a:extLst>
          </p:cNvPr>
          <p:cNvPicPr>
            <a:picLocks noChangeAspect="1"/>
          </p:cNvPicPr>
          <p:nvPr/>
        </p:nvPicPr>
        <p:blipFill>
          <a:blip r:embed="rId6" cstate="hqprint">
            <a:extLst>
              <a:ext uri="{28A0092B-C50C-407E-A947-70E740481C1C}">
                <a14:useLocalDpi xmlns:a14="http://schemas.microsoft.com/office/drawing/2010/main" val="0"/>
              </a:ext>
              <a:ext uri="{837473B0-CC2E-450A-ABE3-18F120FF3D39}">
                <a1611:picAttrSrcUrl xmlns="" xmlns:a1611="http://schemas.microsoft.com/office/drawing/2016/11/main" r:id="rId7"/>
              </a:ext>
            </a:extLst>
          </a:blip>
          <a:stretch>
            <a:fillRect/>
          </a:stretch>
        </p:blipFill>
        <p:spPr>
          <a:xfrm>
            <a:off x="10159793" y="1282403"/>
            <a:ext cx="1524897" cy="842294"/>
          </a:xfrm>
          <a:prstGeom prst="rect">
            <a:avLst/>
          </a:prstGeom>
          <a:ln w="76200">
            <a:solidFill>
              <a:srgbClr val="FFC000"/>
            </a:solidFill>
          </a:ln>
        </p:spPr>
      </p:pic>
      <p:sp>
        <p:nvSpPr>
          <p:cNvPr id="14" name="TextBox 13">
            <a:extLst>
              <a:ext uri="{FF2B5EF4-FFF2-40B4-BE49-F238E27FC236}">
                <a16:creationId xmlns:a16="http://schemas.microsoft.com/office/drawing/2014/main" id="{AD91F131-0386-43A1-8D5A-ACD6AAFBAF5C}"/>
              </a:ext>
            </a:extLst>
          </p:cNvPr>
          <p:cNvSpPr txBox="1"/>
          <p:nvPr/>
        </p:nvSpPr>
        <p:spPr>
          <a:xfrm>
            <a:off x="0" y="114133"/>
            <a:ext cx="4952885" cy="369332"/>
          </a:xfrm>
          <a:prstGeom prst="rect">
            <a:avLst/>
          </a:prstGeom>
          <a:noFill/>
        </p:spPr>
        <p:txBody>
          <a:bodyPr wrap="square">
            <a:spAutoFit/>
          </a:bodyPr>
          <a:lstStyle/>
          <a:p>
            <a:r>
              <a:rPr lang="en-US" sz="1800" b="1" dirty="0">
                <a:solidFill>
                  <a:schemeClr val="tx1">
                    <a:alpha val="80000"/>
                  </a:schemeClr>
                </a:solidFill>
                <a:effectLst/>
              </a:rPr>
              <a:t>…speaking of white planters</a:t>
            </a:r>
            <a:r>
              <a:rPr lang="en-US" b="1" dirty="0">
                <a:solidFill>
                  <a:schemeClr val="tx1">
                    <a:alpha val="80000"/>
                  </a:schemeClr>
                </a:solidFill>
              </a:rPr>
              <a:t> and </a:t>
            </a:r>
            <a:r>
              <a:rPr lang="en-US" sz="1800" b="1" dirty="0">
                <a:solidFill>
                  <a:schemeClr val="tx1">
                    <a:alpha val="80000"/>
                  </a:schemeClr>
                </a:solidFill>
                <a:effectLst/>
              </a:rPr>
              <a:t>railroad builders</a:t>
            </a:r>
            <a:endParaRPr lang="en-US" dirty="0"/>
          </a:p>
        </p:txBody>
      </p:sp>
      <p:sp>
        <p:nvSpPr>
          <p:cNvPr id="15" name="TextBox 14">
            <a:extLst>
              <a:ext uri="{FF2B5EF4-FFF2-40B4-BE49-F238E27FC236}">
                <a16:creationId xmlns:a16="http://schemas.microsoft.com/office/drawing/2014/main" id="{C047EFF8-1D69-4426-B978-9DDA008F9CBD}"/>
              </a:ext>
            </a:extLst>
          </p:cNvPr>
          <p:cNvSpPr txBox="1"/>
          <p:nvPr/>
        </p:nvSpPr>
        <p:spPr>
          <a:xfrm>
            <a:off x="666265" y="4483386"/>
            <a:ext cx="3670604" cy="923330"/>
          </a:xfrm>
          <a:prstGeom prst="rect">
            <a:avLst/>
          </a:prstGeom>
          <a:solidFill>
            <a:schemeClr val="bg1"/>
          </a:solidFill>
        </p:spPr>
        <p:txBody>
          <a:bodyPr wrap="square">
            <a:spAutoFit/>
          </a:bodyPr>
          <a:lstStyle/>
          <a:p>
            <a:r>
              <a:rPr lang="en-US" b="0" i="0" dirty="0" smtClean="0">
                <a:effectLst/>
                <a:latin typeface="Times New Roman" panose="02020603050405020304" pitchFamily="18" charset="0"/>
                <a:cs typeface="Times New Roman" panose="02020603050405020304" pitchFamily="18" charset="0"/>
              </a:rPr>
              <a:t>Zebulon Baird</a:t>
            </a:r>
            <a:r>
              <a:rPr lang="en-US" b="0" i="0" dirty="0">
                <a:effectLst/>
                <a:latin typeface="Times New Roman" panose="02020603050405020304" pitchFamily="18" charset="0"/>
                <a:cs typeface="Times New Roman" panose="02020603050405020304" pitchFamily="18" charset="0"/>
              </a:rPr>
              <a:t> </a:t>
            </a:r>
            <a:r>
              <a:rPr lang="en-US" b="1" i="0" dirty="0">
                <a:effectLst/>
                <a:latin typeface="Times New Roman" panose="02020603050405020304" pitchFamily="18" charset="0"/>
                <a:cs typeface="Times New Roman" panose="02020603050405020304" pitchFamily="18" charset="0"/>
              </a:rPr>
              <a:t>Vance</a:t>
            </a:r>
            <a:r>
              <a:rPr lang="en-US" b="0" i="0" dirty="0">
                <a:effectLst/>
                <a:latin typeface="Times New Roman" panose="02020603050405020304" pitchFamily="18" charset="0"/>
                <a:cs typeface="Times New Roman" panose="02020603050405020304" pitchFamily="18" charset="0"/>
              </a:rPr>
              <a:t> - NV Governor of North Carolina (1877–1879) and U.S. Senator (1879–1894).</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4280845"/>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F3B17B1-E772-43B0-9193-B4389489A91C}"/>
              </a:ext>
            </a:extLst>
          </p:cNvPr>
          <p:cNvSpPr>
            <a:spLocks noGrp="1"/>
          </p:cNvSpPr>
          <p:nvPr>
            <p:ph type="dt" sz="half" idx="10"/>
          </p:nvPr>
        </p:nvSpPr>
        <p:spPr/>
        <p:txBody>
          <a:bodyPr/>
          <a:lstStyle/>
          <a:p>
            <a:fld id="{548FF803-B2D8-432E-8B3A-33F8323C95A7}" type="datetime1">
              <a:rPr lang="en-US" smtClean="0"/>
              <a:t>6/3/2021</a:t>
            </a:fld>
            <a:endParaRPr lang="en-US"/>
          </a:p>
        </p:txBody>
      </p:sp>
      <p:sp>
        <p:nvSpPr>
          <p:cNvPr id="3" name="Footer Placeholder 2">
            <a:extLst>
              <a:ext uri="{FF2B5EF4-FFF2-40B4-BE49-F238E27FC236}">
                <a16:creationId xmlns:a16="http://schemas.microsoft.com/office/drawing/2014/main" id="{D5448E7B-36E0-4ACC-A2D7-32FF759B261F}"/>
              </a:ext>
            </a:extLst>
          </p:cNvPr>
          <p:cNvSpPr>
            <a:spLocks noGrp="1"/>
          </p:cNvSpPr>
          <p:nvPr>
            <p:ph type="ftr" sz="quarter" idx="11"/>
          </p:nvPr>
        </p:nvSpPr>
        <p:spPr/>
        <p:txBody>
          <a:bodyPr/>
          <a:lstStyle/>
          <a:p>
            <a:r>
              <a:rPr lang="en-US"/>
              <a:t>William H. Turner, PhD (c) June 2021</a:t>
            </a:r>
          </a:p>
        </p:txBody>
      </p:sp>
      <p:sp>
        <p:nvSpPr>
          <p:cNvPr id="4" name="Slide Number Placeholder 3">
            <a:extLst>
              <a:ext uri="{FF2B5EF4-FFF2-40B4-BE49-F238E27FC236}">
                <a16:creationId xmlns:a16="http://schemas.microsoft.com/office/drawing/2014/main" id="{0659A815-1E9F-4267-8D98-221208A42F8B}"/>
              </a:ext>
            </a:extLst>
          </p:cNvPr>
          <p:cNvSpPr>
            <a:spLocks noGrp="1"/>
          </p:cNvSpPr>
          <p:nvPr>
            <p:ph type="sldNum" sz="quarter" idx="12"/>
          </p:nvPr>
        </p:nvSpPr>
        <p:spPr/>
        <p:txBody>
          <a:bodyPr/>
          <a:lstStyle/>
          <a:p>
            <a:fld id="{6AA742EF-1849-401A-9C93-306C15253418}" type="slidenum">
              <a:rPr lang="en-US" smtClean="0"/>
              <a:t>18</a:t>
            </a:fld>
            <a:endParaRPr lang="en-US"/>
          </a:p>
        </p:txBody>
      </p:sp>
      <p:sp>
        <p:nvSpPr>
          <p:cNvPr id="5" name="TextBox 4">
            <a:extLst>
              <a:ext uri="{FF2B5EF4-FFF2-40B4-BE49-F238E27FC236}">
                <a16:creationId xmlns:a16="http://schemas.microsoft.com/office/drawing/2014/main" id="{825FF968-DD82-485F-8804-68C8A2960434}"/>
              </a:ext>
            </a:extLst>
          </p:cNvPr>
          <p:cNvSpPr txBox="1"/>
          <p:nvPr/>
        </p:nvSpPr>
        <p:spPr>
          <a:xfrm>
            <a:off x="1863790" y="4066594"/>
            <a:ext cx="8929272" cy="2031325"/>
          </a:xfrm>
          <a:prstGeom prst="rect">
            <a:avLst/>
          </a:prstGeom>
          <a:solidFill>
            <a:srgbClr val="FF0000"/>
          </a:solidFill>
          <a:ln w="76200">
            <a:solidFill>
              <a:schemeClr val="accent1"/>
            </a:solidFill>
          </a:ln>
        </p:spPr>
        <p:txBody>
          <a:bodyPr wrap="square">
            <a:spAutoFit/>
          </a:bodyPr>
          <a:lstStyle/>
          <a:p>
            <a:pPr algn="l"/>
            <a:r>
              <a:rPr lang="en-US" b="1" i="0" dirty="0">
                <a:solidFill>
                  <a:schemeClr val="bg1"/>
                </a:solidFill>
                <a:effectLst/>
                <a:latin typeface="Source Sans Pro" panose="020B0503030403020204" pitchFamily="34" charset="0"/>
              </a:rPr>
              <a:t>1777 </a:t>
            </a:r>
            <a:r>
              <a:rPr lang="en-US" b="0" i="0" dirty="0">
                <a:solidFill>
                  <a:schemeClr val="bg1"/>
                </a:solidFill>
                <a:effectLst/>
                <a:latin typeface="Source Sans Pro" panose="020B0503030403020204" pitchFamily="34" charset="0"/>
              </a:rPr>
              <a:t>— The first enslaved African people in Buncombe County were brought here by William Moore. They were known as Jim and Sue, and lived in the Hominy Valley area of Candler, NC.</a:t>
            </a:r>
          </a:p>
          <a:p>
            <a:pPr algn="l"/>
            <a:r>
              <a:rPr lang="en-US" b="1" i="0" dirty="0">
                <a:solidFill>
                  <a:schemeClr val="bg1"/>
                </a:solidFill>
                <a:effectLst/>
                <a:latin typeface="Source Sans Pro" panose="020B0503030403020204" pitchFamily="34" charset="0"/>
              </a:rPr>
              <a:t>1794</a:t>
            </a:r>
            <a:r>
              <a:rPr lang="en-US" b="0" i="0" dirty="0">
                <a:solidFill>
                  <a:schemeClr val="bg1"/>
                </a:solidFill>
                <a:effectLst/>
                <a:latin typeface="Source Sans Pro" panose="020B0503030403020204" pitchFamily="34" charset="0"/>
              </a:rPr>
              <a:t> —The largest slave owner was </a:t>
            </a:r>
            <a:r>
              <a:rPr lang="en-US" b="1" i="0" dirty="0">
                <a:solidFill>
                  <a:schemeClr val="bg1"/>
                </a:solidFill>
                <a:effectLst/>
                <a:latin typeface="Source Sans Pro" panose="020B0503030403020204" pitchFamily="34" charset="0"/>
              </a:rPr>
              <a:t>Nicholas Woodfin</a:t>
            </a:r>
            <a:r>
              <a:rPr lang="en-US" b="0" i="0" dirty="0">
                <a:solidFill>
                  <a:schemeClr val="bg1"/>
                </a:solidFill>
                <a:effectLst/>
                <a:latin typeface="Source Sans Pro" panose="020B0503030403020204" pitchFamily="34" charset="0"/>
              </a:rPr>
              <a:t>, who owned 120 people living in 15 dwellings. </a:t>
            </a:r>
          </a:p>
          <a:p>
            <a:pPr algn="l"/>
            <a:r>
              <a:rPr lang="en-US" b="1" i="0" dirty="0">
                <a:solidFill>
                  <a:schemeClr val="bg1"/>
                </a:solidFill>
                <a:effectLst/>
                <a:latin typeface="Source Sans Pro" panose="020B0503030403020204" pitchFamily="34" charset="0"/>
              </a:rPr>
              <a:t>1811</a:t>
            </a:r>
            <a:r>
              <a:rPr lang="en-US" b="0" i="0" dirty="0">
                <a:solidFill>
                  <a:schemeClr val="bg1"/>
                </a:solidFill>
                <a:effectLst/>
                <a:latin typeface="Source Sans Pro" panose="020B0503030403020204" pitchFamily="34" charset="0"/>
              </a:rPr>
              <a:t> — James Patton, the second-largest slave owner in Buncombe County, opened the Eagle Hotel, staffed by slave labor.</a:t>
            </a:r>
          </a:p>
        </p:txBody>
      </p:sp>
      <p:sp>
        <p:nvSpPr>
          <p:cNvPr id="6" name="TextBox 5">
            <a:extLst>
              <a:ext uri="{FF2B5EF4-FFF2-40B4-BE49-F238E27FC236}">
                <a16:creationId xmlns:a16="http://schemas.microsoft.com/office/drawing/2014/main" id="{98859F9F-5FF9-4872-80FB-E0D4402CA3D4}"/>
              </a:ext>
            </a:extLst>
          </p:cNvPr>
          <p:cNvSpPr txBox="1"/>
          <p:nvPr/>
        </p:nvSpPr>
        <p:spPr>
          <a:xfrm>
            <a:off x="1817950" y="552994"/>
            <a:ext cx="8999348" cy="1477328"/>
          </a:xfrm>
          <a:prstGeom prst="rect">
            <a:avLst/>
          </a:prstGeom>
          <a:solidFill>
            <a:srgbClr val="FF0000"/>
          </a:solidFill>
          <a:ln w="57150">
            <a:solidFill>
              <a:schemeClr val="accent1"/>
            </a:solidFill>
          </a:ln>
        </p:spPr>
        <p:txBody>
          <a:bodyPr wrap="square">
            <a:spAutoFit/>
          </a:bodyPr>
          <a:lstStyle/>
          <a:p>
            <a:pPr algn="l"/>
            <a:r>
              <a:rPr lang="en-US" b="1" i="0" dirty="0">
                <a:solidFill>
                  <a:schemeClr val="bg1"/>
                </a:solidFill>
                <a:effectLst/>
                <a:latin typeface="Source Sans Pro" panose="020B0503030403020204" pitchFamily="34" charset="0"/>
              </a:rPr>
              <a:t>In Buncombe County, African slaves were considered property, and transactions involving them were recorded at the Buncombe County Register of Deeds office; alongside the deeds for farm animals, wagons, and tracts of land.</a:t>
            </a:r>
            <a:endParaRPr lang="en-US" b="0" i="0" dirty="0">
              <a:solidFill>
                <a:schemeClr val="bg1"/>
              </a:solidFill>
              <a:effectLst/>
              <a:latin typeface="Source Sans Pro" panose="020B0503030403020204" pitchFamily="34" charset="0"/>
            </a:endParaRPr>
          </a:p>
          <a:p>
            <a:pPr algn="l"/>
            <a:r>
              <a:rPr lang="en-US" b="0" i="0" dirty="0">
                <a:solidFill>
                  <a:schemeClr val="bg1"/>
                </a:solidFill>
                <a:effectLst/>
                <a:latin typeface="Source Sans Pro" panose="020B0503030403020204" pitchFamily="34" charset="0"/>
              </a:rPr>
              <a:t>Names of streets, parks, buildings, and monuments in and around Asheville bear the prominent names of slave owners in Buncombe County.</a:t>
            </a:r>
          </a:p>
        </p:txBody>
      </p:sp>
      <p:pic>
        <p:nvPicPr>
          <p:cNvPr id="8" name="Picture 7" descr="A picture containing text, person, posing, group&#10;&#10;Description automatically generated">
            <a:extLst>
              <a:ext uri="{FF2B5EF4-FFF2-40B4-BE49-F238E27FC236}">
                <a16:creationId xmlns:a16="http://schemas.microsoft.com/office/drawing/2014/main" id="{E32A8AED-9733-4C62-8B16-A3D20679915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tretch>
            <a:fillRect/>
          </a:stretch>
        </p:blipFill>
        <p:spPr>
          <a:xfrm>
            <a:off x="2628697" y="2045318"/>
            <a:ext cx="7366000" cy="1943100"/>
          </a:xfrm>
          <a:prstGeom prst="rect">
            <a:avLst/>
          </a:prstGeom>
        </p:spPr>
      </p:pic>
      <p:sp>
        <p:nvSpPr>
          <p:cNvPr id="10" name="Rectangle 9">
            <a:extLst>
              <a:ext uri="{FF2B5EF4-FFF2-40B4-BE49-F238E27FC236}">
                <a16:creationId xmlns:a16="http://schemas.microsoft.com/office/drawing/2014/main" id="{CD239EDF-CFBF-4751-B3E3-9ED012EDBB93}"/>
              </a:ext>
            </a:extLst>
          </p:cNvPr>
          <p:cNvSpPr/>
          <p:nvPr/>
        </p:nvSpPr>
        <p:spPr>
          <a:xfrm>
            <a:off x="1168040" y="3006083"/>
            <a:ext cx="1588897" cy="923330"/>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1840</a:t>
            </a:r>
          </a:p>
        </p:txBody>
      </p:sp>
      <p:graphicFrame>
        <p:nvGraphicFramePr>
          <p:cNvPr id="19" name="Table 19">
            <a:extLst>
              <a:ext uri="{FF2B5EF4-FFF2-40B4-BE49-F238E27FC236}">
                <a16:creationId xmlns:a16="http://schemas.microsoft.com/office/drawing/2014/main" id="{261A6BB2-A6EC-41EF-9FC8-D4BAA7FAC002}"/>
              </a:ext>
            </a:extLst>
          </p:cNvPr>
          <p:cNvGraphicFramePr>
            <a:graphicFrameLocks noGrp="1"/>
          </p:cNvGraphicFramePr>
          <p:nvPr>
            <p:extLst>
              <p:ext uri="{D42A27DB-BD31-4B8C-83A1-F6EECF244321}">
                <p14:modId xmlns:p14="http://schemas.microsoft.com/office/powerpoint/2010/main" val="2504592673"/>
              </p:ext>
            </p:extLst>
          </p:nvPr>
        </p:nvGraphicFramePr>
        <p:xfrm>
          <a:off x="10764102" y="621831"/>
          <a:ext cx="1044721" cy="365760"/>
        </p:xfrm>
        <a:graphic>
          <a:graphicData uri="http://schemas.openxmlformats.org/drawingml/2006/table">
            <a:tbl>
              <a:tblPr firstRow="1" bandRow="1">
                <a:tableStyleId>{5C22544A-7EE6-4342-B048-85BDC9FD1C3A}</a:tableStyleId>
              </a:tblPr>
              <a:tblGrid>
                <a:gridCol w="1044721">
                  <a:extLst>
                    <a:ext uri="{9D8B030D-6E8A-4147-A177-3AD203B41FA5}">
                      <a16:colId xmlns:a16="http://schemas.microsoft.com/office/drawing/2014/main" val="3563408274"/>
                    </a:ext>
                  </a:extLst>
                </a:gridCol>
              </a:tblGrid>
              <a:tr h="365125">
                <a:tc>
                  <a:txBody>
                    <a:bodyPr/>
                    <a:lstStyle/>
                    <a:p>
                      <a:r>
                        <a:rPr lang="en-US" dirty="0"/>
                        <a:t>Baird</a:t>
                      </a:r>
                    </a:p>
                  </a:txBody>
                  <a:tcPr/>
                </a:tc>
                <a:extLst>
                  <a:ext uri="{0D108BD9-81ED-4DB2-BD59-A6C34878D82A}">
                    <a16:rowId xmlns:a16="http://schemas.microsoft.com/office/drawing/2014/main" val="3859693283"/>
                  </a:ext>
                </a:extLst>
              </a:tr>
            </a:tbl>
          </a:graphicData>
        </a:graphic>
      </p:graphicFrame>
      <p:graphicFrame>
        <p:nvGraphicFramePr>
          <p:cNvPr id="20" name="Table 19">
            <a:extLst>
              <a:ext uri="{FF2B5EF4-FFF2-40B4-BE49-F238E27FC236}">
                <a16:creationId xmlns:a16="http://schemas.microsoft.com/office/drawing/2014/main" id="{E95AA292-B50B-45A3-A557-109A5A7781A8}"/>
              </a:ext>
            </a:extLst>
          </p:cNvPr>
          <p:cNvGraphicFramePr>
            <a:graphicFrameLocks noGrp="1"/>
          </p:cNvGraphicFramePr>
          <p:nvPr>
            <p:extLst>
              <p:ext uri="{D42A27DB-BD31-4B8C-83A1-F6EECF244321}">
                <p14:modId xmlns:p14="http://schemas.microsoft.com/office/powerpoint/2010/main" val="756809450"/>
              </p:ext>
            </p:extLst>
          </p:nvPr>
        </p:nvGraphicFramePr>
        <p:xfrm>
          <a:off x="353533" y="5473729"/>
          <a:ext cx="1427898" cy="365760"/>
        </p:xfrm>
        <a:graphic>
          <a:graphicData uri="http://schemas.openxmlformats.org/drawingml/2006/table">
            <a:tbl>
              <a:tblPr firstRow="1" bandRow="1">
                <a:tableStyleId>{5C22544A-7EE6-4342-B048-85BDC9FD1C3A}</a:tableStyleId>
              </a:tblPr>
              <a:tblGrid>
                <a:gridCol w="1427898">
                  <a:extLst>
                    <a:ext uri="{9D8B030D-6E8A-4147-A177-3AD203B41FA5}">
                      <a16:colId xmlns:a16="http://schemas.microsoft.com/office/drawing/2014/main" val="3563408274"/>
                    </a:ext>
                  </a:extLst>
                </a:gridCol>
              </a:tblGrid>
              <a:tr h="365125">
                <a:tc>
                  <a:txBody>
                    <a:bodyPr/>
                    <a:lstStyle/>
                    <a:p>
                      <a:r>
                        <a:rPr lang="en-US" dirty="0"/>
                        <a:t>Moore</a:t>
                      </a:r>
                    </a:p>
                  </a:txBody>
                  <a:tcPr/>
                </a:tc>
                <a:extLst>
                  <a:ext uri="{0D108BD9-81ED-4DB2-BD59-A6C34878D82A}">
                    <a16:rowId xmlns:a16="http://schemas.microsoft.com/office/drawing/2014/main" val="3859693283"/>
                  </a:ext>
                </a:extLst>
              </a:tr>
            </a:tbl>
          </a:graphicData>
        </a:graphic>
      </p:graphicFrame>
      <p:graphicFrame>
        <p:nvGraphicFramePr>
          <p:cNvPr id="21" name="Table 19">
            <a:extLst>
              <a:ext uri="{FF2B5EF4-FFF2-40B4-BE49-F238E27FC236}">
                <a16:creationId xmlns:a16="http://schemas.microsoft.com/office/drawing/2014/main" id="{5DB8EC7F-4A32-4AD2-9ED9-EAF7E1D56594}"/>
              </a:ext>
            </a:extLst>
          </p:cNvPr>
          <p:cNvGraphicFramePr>
            <a:graphicFrameLocks noGrp="1"/>
          </p:cNvGraphicFramePr>
          <p:nvPr>
            <p:extLst>
              <p:ext uri="{D42A27DB-BD31-4B8C-83A1-F6EECF244321}">
                <p14:modId xmlns:p14="http://schemas.microsoft.com/office/powerpoint/2010/main" val="916178145"/>
              </p:ext>
            </p:extLst>
          </p:nvPr>
        </p:nvGraphicFramePr>
        <p:xfrm>
          <a:off x="390052" y="4591109"/>
          <a:ext cx="1427898" cy="365760"/>
        </p:xfrm>
        <a:graphic>
          <a:graphicData uri="http://schemas.openxmlformats.org/drawingml/2006/table">
            <a:tbl>
              <a:tblPr firstRow="1" bandRow="1">
                <a:tableStyleId>{5C22544A-7EE6-4342-B048-85BDC9FD1C3A}</a:tableStyleId>
              </a:tblPr>
              <a:tblGrid>
                <a:gridCol w="1427898">
                  <a:extLst>
                    <a:ext uri="{9D8B030D-6E8A-4147-A177-3AD203B41FA5}">
                      <a16:colId xmlns:a16="http://schemas.microsoft.com/office/drawing/2014/main" val="3563408274"/>
                    </a:ext>
                  </a:extLst>
                </a:gridCol>
              </a:tblGrid>
              <a:tr h="365125">
                <a:tc>
                  <a:txBody>
                    <a:bodyPr/>
                    <a:lstStyle/>
                    <a:p>
                      <a:r>
                        <a:rPr lang="en-US" dirty="0" err="1"/>
                        <a:t>Merrimon</a:t>
                      </a:r>
                      <a:endParaRPr lang="en-US" dirty="0"/>
                    </a:p>
                  </a:txBody>
                  <a:tcPr/>
                </a:tc>
                <a:extLst>
                  <a:ext uri="{0D108BD9-81ED-4DB2-BD59-A6C34878D82A}">
                    <a16:rowId xmlns:a16="http://schemas.microsoft.com/office/drawing/2014/main" val="3859693283"/>
                  </a:ext>
                </a:extLst>
              </a:tr>
            </a:tbl>
          </a:graphicData>
        </a:graphic>
      </p:graphicFrame>
      <p:graphicFrame>
        <p:nvGraphicFramePr>
          <p:cNvPr id="22" name="Table 19">
            <a:extLst>
              <a:ext uri="{FF2B5EF4-FFF2-40B4-BE49-F238E27FC236}">
                <a16:creationId xmlns:a16="http://schemas.microsoft.com/office/drawing/2014/main" id="{4051FBFD-E84F-405C-856F-351158B99B71}"/>
              </a:ext>
            </a:extLst>
          </p:cNvPr>
          <p:cNvGraphicFramePr>
            <a:graphicFrameLocks noGrp="1"/>
          </p:cNvGraphicFramePr>
          <p:nvPr>
            <p:extLst>
              <p:ext uri="{D42A27DB-BD31-4B8C-83A1-F6EECF244321}">
                <p14:modId xmlns:p14="http://schemas.microsoft.com/office/powerpoint/2010/main" val="736276490"/>
              </p:ext>
            </p:extLst>
          </p:nvPr>
        </p:nvGraphicFramePr>
        <p:xfrm>
          <a:off x="397348" y="1524289"/>
          <a:ext cx="1427898" cy="365760"/>
        </p:xfrm>
        <a:graphic>
          <a:graphicData uri="http://schemas.openxmlformats.org/drawingml/2006/table">
            <a:tbl>
              <a:tblPr firstRow="1" bandRow="1">
                <a:tableStyleId>{5C22544A-7EE6-4342-B048-85BDC9FD1C3A}</a:tableStyleId>
              </a:tblPr>
              <a:tblGrid>
                <a:gridCol w="1427898">
                  <a:extLst>
                    <a:ext uri="{9D8B030D-6E8A-4147-A177-3AD203B41FA5}">
                      <a16:colId xmlns:a16="http://schemas.microsoft.com/office/drawing/2014/main" val="3563408274"/>
                    </a:ext>
                  </a:extLst>
                </a:gridCol>
              </a:tblGrid>
              <a:tr h="365125">
                <a:tc>
                  <a:txBody>
                    <a:bodyPr/>
                    <a:lstStyle/>
                    <a:p>
                      <a:r>
                        <a:rPr lang="en-US" dirty="0"/>
                        <a:t>Vance</a:t>
                      </a:r>
                    </a:p>
                  </a:txBody>
                  <a:tcPr/>
                </a:tc>
                <a:extLst>
                  <a:ext uri="{0D108BD9-81ED-4DB2-BD59-A6C34878D82A}">
                    <a16:rowId xmlns:a16="http://schemas.microsoft.com/office/drawing/2014/main" val="3859693283"/>
                  </a:ext>
                </a:extLst>
              </a:tr>
            </a:tbl>
          </a:graphicData>
        </a:graphic>
      </p:graphicFrame>
      <p:graphicFrame>
        <p:nvGraphicFramePr>
          <p:cNvPr id="23" name="Table 19">
            <a:extLst>
              <a:ext uri="{FF2B5EF4-FFF2-40B4-BE49-F238E27FC236}">
                <a16:creationId xmlns:a16="http://schemas.microsoft.com/office/drawing/2014/main" id="{01C1F5B8-100B-45FE-98B2-80CA7CD5E6EA}"/>
              </a:ext>
            </a:extLst>
          </p:cNvPr>
          <p:cNvGraphicFramePr>
            <a:graphicFrameLocks noGrp="1"/>
          </p:cNvGraphicFramePr>
          <p:nvPr>
            <p:extLst>
              <p:ext uri="{D42A27DB-BD31-4B8C-83A1-F6EECF244321}">
                <p14:modId xmlns:p14="http://schemas.microsoft.com/office/powerpoint/2010/main" val="2751213495"/>
              </p:ext>
            </p:extLst>
          </p:nvPr>
        </p:nvGraphicFramePr>
        <p:xfrm>
          <a:off x="10710703" y="5030127"/>
          <a:ext cx="1427898" cy="365760"/>
        </p:xfrm>
        <a:graphic>
          <a:graphicData uri="http://schemas.openxmlformats.org/drawingml/2006/table">
            <a:tbl>
              <a:tblPr firstRow="1" bandRow="1">
                <a:tableStyleId>{5C22544A-7EE6-4342-B048-85BDC9FD1C3A}</a:tableStyleId>
              </a:tblPr>
              <a:tblGrid>
                <a:gridCol w="1427898">
                  <a:extLst>
                    <a:ext uri="{9D8B030D-6E8A-4147-A177-3AD203B41FA5}">
                      <a16:colId xmlns:a16="http://schemas.microsoft.com/office/drawing/2014/main" val="3563408274"/>
                    </a:ext>
                  </a:extLst>
                </a:gridCol>
              </a:tblGrid>
              <a:tr h="365125">
                <a:tc>
                  <a:txBody>
                    <a:bodyPr/>
                    <a:lstStyle/>
                    <a:p>
                      <a:r>
                        <a:rPr lang="en-US" dirty="0"/>
                        <a:t>Weaver</a:t>
                      </a:r>
                    </a:p>
                  </a:txBody>
                  <a:tcPr/>
                </a:tc>
                <a:extLst>
                  <a:ext uri="{0D108BD9-81ED-4DB2-BD59-A6C34878D82A}">
                    <a16:rowId xmlns:a16="http://schemas.microsoft.com/office/drawing/2014/main" val="3859693283"/>
                  </a:ext>
                </a:extLst>
              </a:tr>
            </a:tbl>
          </a:graphicData>
        </a:graphic>
      </p:graphicFrame>
      <p:graphicFrame>
        <p:nvGraphicFramePr>
          <p:cNvPr id="24" name="Table 19">
            <a:extLst>
              <a:ext uri="{FF2B5EF4-FFF2-40B4-BE49-F238E27FC236}">
                <a16:creationId xmlns:a16="http://schemas.microsoft.com/office/drawing/2014/main" id="{50A1EA3F-1AB2-482A-8272-58E0D65B1CD0}"/>
              </a:ext>
            </a:extLst>
          </p:cNvPr>
          <p:cNvGraphicFramePr>
            <a:graphicFrameLocks noGrp="1"/>
          </p:cNvGraphicFramePr>
          <p:nvPr>
            <p:extLst>
              <p:ext uri="{D42A27DB-BD31-4B8C-83A1-F6EECF244321}">
                <p14:modId xmlns:p14="http://schemas.microsoft.com/office/powerpoint/2010/main" val="137723977"/>
              </p:ext>
            </p:extLst>
          </p:nvPr>
        </p:nvGraphicFramePr>
        <p:xfrm>
          <a:off x="435892" y="649711"/>
          <a:ext cx="1427898" cy="365760"/>
        </p:xfrm>
        <a:graphic>
          <a:graphicData uri="http://schemas.openxmlformats.org/drawingml/2006/table">
            <a:tbl>
              <a:tblPr firstRow="1" bandRow="1">
                <a:tableStyleId>{5C22544A-7EE6-4342-B048-85BDC9FD1C3A}</a:tableStyleId>
              </a:tblPr>
              <a:tblGrid>
                <a:gridCol w="1427898">
                  <a:extLst>
                    <a:ext uri="{9D8B030D-6E8A-4147-A177-3AD203B41FA5}">
                      <a16:colId xmlns:a16="http://schemas.microsoft.com/office/drawing/2014/main" val="3563408274"/>
                    </a:ext>
                  </a:extLst>
                </a:gridCol>
              </a:tblGrid>
              <a:tr h="365125">
                <a:tc>
                  <a:txBody>
                    <a:bodyPr/>
                    <a:lstStyle/>
                    <a:p>
                      <a:r>
                        <a:rPr lang="en-US" dirty="0"/>
                        <a:t>Patton</a:t>
                      </a:r>
                    </a:p>
                  </a:txBody>
                  <a:tcPr/>
                </a:tc>
                <a:extLst>
                  <a:ext uri="{0D108BD9-81ED-4DB2-BD59-A6C34878D82A}">
                    <a16:rowId xmlns:a16="http://schemas.microsoft.com/office/drawing/2014/main" val="3859693283"/>
                  </a:ext>
                </a:extLst>
              </a:tr>
            </a:tbl>
          </a:graphicData>
        </a:graphic>
      </p:graphicFrame>
      <p:graphicFrame>
        <p:nvGraphicFramePr>
          <p:cNvPr id="25" name="Table 19">
            <a:extLst>
              <a:ext uri="{FF2B5EF4-FFF2-40B4-BE49-F238E27FC236}">
                <a16:creationId xmlns:a16="http://schemas.microsoft.com/office/drawing/2014/main" id="{BE2BFAB2-CCE2-40AC-8F1B-78EDEB7C6A9D}"/>
              </a:ext>
            </a:extLst>
          </p:cNvPr>
          <p:cNvGraphicFramePr>
            <a:graphicFrameLocks noGrp="1"/>
          </p:cNvGraphicFramePr>
          <p:nvPr>
            <p:extLst>
              <p:ext uri="{D42A27DB-BD31-4B8C-83A1-F6EECF244321}">
                <p14:modId xmlns:p14="http://schemas.microsoft.com/office/powerpoint/2010/main" val="2060126125"/>
              </p:ext>
            </p:extLst>
          </p:nvPr>
        </p:nvGraphicFramePr>
        <p:xfrm>
          <a:off x="10810002" y="1425608"/>
          <a:ext cx="1147552" cy="365760"/>
        </p:xfrm>
        <a:graphic>
          <a:graphicData uri="http://schemas.openxmlformats.org/drawingml/2006/table">
            <a:tbl>
              <a:tblPr firstRow="1" bandRow="1">
                <a:tableStyleId>{5C22544A-7EE6-4342-B048-85BDC9FD1C3A}</a:tableStyleId>
              </a:tblPr>
              <a:tblGrid>
                <a:gridCol w="1147552">
                  <a:extLst>
                    <a:ext uri="{9D8B030D-6E8A-4147-A177-3AD203B41FA5}">
                      <a16:colId xmlns:a16="http://schemas.microsoft.com/office/drawing/2014/main" val="3563408274"/>
                    </a:ext>
                  </a:extLst>
                </a:gridCol>
              </a:tblGrid>
              <a:tr h="365125">
                <a:tc>
                  <a:txBody>
                    <a:bodyPr/>
                    <a:lstStyle/>
                    <a:p>
                      <a:r>
                        <a:rPr lang="en-US" dirty="0"/>
                        <a:t>Woodfin</a:t>
                      </a:r>
                    </a:p>
                  </a:txBody>
                  <a:tcPr/>
                </a:tc>
                <a:extLst>
                  <a:ext uri="{0D108BD9-81ED-4DB2-BD59-A6C34878D82A}">
                    <a16:rowId xmlns:a16="http://schemas.microsoft.com/office/drawing/2014/main" val="3859693283"/>
                  </a:ext>
                </a:extLst>
              </a:tr>
            </a:tbl>
          </a:graphicData>
        </a:graphic>
      </p:graphicFrame>
      <p:graphicFrame>
        <p:nvGraphicFramePr>
          <p:cNvPr id="26" name="Table 19">
            <a:extLst>
              <a:ext uri="{FF2B5EF4-FFF2-40B4-BE49-F238E27FC236}">
                <a16:creationId xmlns:a16="http://schemas.microsoft.com/office/drawing/2014/main" id="{CDF89497-9C89-4705-9BDB-979BCC2DE69E}"/>
              </a:ext>
            </a:extLst>
          </p:cNvPr>
          <p:cNvGraphicFramePr>
            <a:graphicFrameLocks noGrp="1"/>
          </p:cNvGraphicFramePr>
          <p:nvPr>
            <p:extLst>
              <p:ext uri="{D42A27DB-BD31-4B8C-83A1-F6EECF244321}">
                <p14:modId xmlns:p14="http://schemas.microsoft.com/office/powerpoint/2010/main" val="1586232359"/>
              </p:ext>
            </p:extLst>
          </p:nvPr>
        </p:nvGraphicFramePr>
        <p:xfrm>
          <a:off x="10529656" y="5611446"/>
          <a:ext cx="1427898" cy="365760"/>
        </p:xfrm>
        <a:graphic>
          <a:graphicData uri="http://schemas.openxmlformats.org/drawingml/2006/table">
            <a:tbl>
              <a:tblPr firstRow="1" bandRow="1">
                <a:tableStyleId>{5C22544A-7EE6-4342-B048-85BDC9FD1C3A}</a:tableStyleId>
              </a:tblPr>
              <a:tblGrid>
                <a:gridCol w="1427898">
                  <a:extLst>
                    <a:ext uri="{9D8B030D-6E8A-4147-A177-3AD203B41FA5}">
                      <a16:colId xmlns:a16="http://schemas.microsoft.com/office/drawing/2014/main" val="3563408274"/>
                    </a:ext>
                  </a:extLst>
                </a:gridCol>
              </a:tblGrid>
              <a:tr h="365125">
                <a:tc>
                  <a:txBody>
                    <a:bodyPr/>
                    <a:lstStyle/>
                    <a:p>
                      <a:r>
                        <a:rPr lang="en-US" dirty="0"/>
                        <a:t>Reynolds </a:t>
                      </a:r>
                    </a:p>
                  </a:txBody>
                  <a:tcPr/>
                </a:tc>
                <a:extLst>
                  <a:ext uri="{0D108BD9-81ED-4DB2-BD59-A6C34878D82A}">
                    <a16:rowId xmlns:a16="http://schemas.microsoft.com/office/drawing/2014/main" val="3859693283"/>
                  </a:ext>
                </a:extLst>
              </a:tr>
            </a:tbl>
          </a:graphicData>
        </a:graphic>
      </p:graphicFrame>
    </p:spTree>
    <p:extLst>
      <p:ext uri="{BB962C8B-B14F-4D97-AF65-F5344CB8AC3E}">
        <p14:creationId xmlns:p14="http://schemas.microsoft.com/office/powerpoint/2010/main" val="14814004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0BD0DD-3283-4144-B05B-02BC7EAB773A}"/>
              </a:ext>
            </a:extLst>
          </p:cNvPr>
          <p:cNvSpPr>
            <a:spLocks noGrp="1"/>
          </p:cNvSpPr>
          <p:nvPr>
            <p:ph type="title"/>
          </p:nvPr>
        </p:nvSpPr>
        <p:spPr>
          <a:xfrm>
            <a:off x="781758" y="1618026"/>
            <a:ext cx="3932237" cy="1600200"/>
          </a:xfrm>
          <a:solidFill>
            <a:srgbClr val="FF0000"/>
          </a:solidFill>
        </p:spPr>
        <p:txBody>
          <a:bodyPr>
            <a:normAutofit fontScale="90000"/>
          </a:bodyPr>
          <a:lstStyle/>
          <a:p>
            <a:pPr algn="r"/>
            <a:r>
              <a:rPr lang="en-US" b="0" i="0" dirty="0">
                <a:solidFill>
                  <a:srgbClr val="000000"/>
                </a:solidFill>
                <a:effectLst/>
                <a:latin typeface="Times New Roman" panose="02020603050405020304" pitchFamily="18" charset="0"/>
                <a:cs typeface="Times New Roman" panose="02020603050405020304" pitchFamily="18" charset="0"/>
              </a:rPr>
              <a:t>“MANY A POLITICIAN WISHES THERE WAS A LAW TO BURN OLD RECORDS.”</a:t>
            </a:r>
            <a:r>
              <a:rPr lang="en-US" b="0" i="0" dirty="0">
                <a:solidFill>
                  <a:srgbClr val="000000"/>
                </a:solidFill>
                <a:effectLst/>
                <a:latin typeface="noto serif"/>
              </a:rPr>
              <a:t/>
            </a:r>
            <a:br>
              <a:rPr lang="en-US" b="0" i="0" dirty="0">
                <a:solidFill>
                  <a:srgbClr val="000000"/>
                </a:solidFill>
                <a:effectLst/>
                <a:latin typeface="noto serif"/>
              </a:rPr>
            </a:br>
            <a:r>
              <a:rPr lang="en-US" b="0" i="0" dirty="0">
                <a:solidFill>
                  <a:srgbClr val="000000"/>
                </a:solidFill>
                <a:effectLst/>
                <a:latin typeface="noto serif"/>
              </a:rPr>
              <a:t/>
            </a:r>
            <a:br>
              <a:rPr lang="en-US" b="0" i="0" dirty="0">
                <a:solidFill>
                  <a:srgbClr val="000000"/>
                </a:solidFill>
                <a:effectLst/>
                <a:latin typeface="noto serif"/>
              </a:rPr>
            </a:br>
            <a:r>
              <a:rPr lang="en-US" sz="3100" b="0" i="0" dirty="0">
                <a:solidFill>
                  <a:srgbClr val="000000"/>
                </a:solidFill>
                <a:effectLst/>
                <a:latin typeface="noto serif"/>
              </a:rPr>
              <a:t>Will Rogers</a:t>
            </a:r>
            <a:endParaRPr lang="en-US" sz="3100" dirty="0"/>
          </a:p>
        </p:txBody>
      </p:sp>
      <p:sp>
        <p:nvSpPr>
          <p:cNvPr id="5" name="Date Placeholder 4">
            <a:extLst>
              <a:ext uri="{FF2B5EF4-FFF2-40B4-BE49-F238E27FC236}">
                <a16:creationId xmlns:a16="http://schemas.microsoft.com/office/drawing/2014/main" id="{344E4C8A-4471-4766-BBEA-51AEA9C50A63}"/>
              </a:ext>
            </a:extLst>
          </p:cNvPr>
          <p:cNvSpPr>
            <a:spLocks noGrp="1"/>
          </p:cNvSpPr>
          <p:nvPr>
            <p:ph type="dt" sz="half" idx="10"/>
          </p:nvPr>
        </p:nvSpPr>
        <p:spPr/>
        <p:txBody>
          <a:bodyPr/>
          <a:lstStyle/>
          <a:p>
            <a:fld id="{CAC23BD0-4E62-4F53-8289-36A1683FE13F}" type="datetime1">
              <a:rPr lang="en-US" smtClean="0"/>
              <a:t>6/3/2021</a:t>
            </a:fld>
            <a:endParaRPr lang="en-US"/>
          </a:p>
        </p:txBody>
      </p:sp>
      <p:sp>
        <p:nvSpPr>
          <p:cNvPr id="6" name="Footer Placeholder 5">
            <a:extLst>
              <a:ext uri="{FF2B5EF4-FFF2-40B4-BE49-F238E27FC236}">
                <a16:creationId xmlns:a16="http://schemas.microsoft.com/office/drawing/2014/main" id="{B0FD4FD7-084C-4A55-B67E-CE80CCE55DC2}"/>
              </a:ext>
            </a:extLst>
          </p:cNvPr>
          <p:cNvSpPr>
            <a:spLocks noGrp="1"/>
          </p:cNvSpPr>
          <p:nvPr>
            <p:ph type="ftr" sz="quarter" idx="11"/>
          </p:nvPr>
        </p:nvSpPr>
        <p:spPr/>
        <p:txBody>
          <a:bodyPr/>
          <a:lstStyle/>
          <a:p>
            <a:r>
              <a:rPr lang="en-US"/>
              <a:t>William H. Turner, PhD (c) June 2021</a:t>
            </a:r>
          </a:p>
        </p:txBody>
      </p:sp>
      <p:sp>
        <p:nvSpPr>
          <p:cNvPr id="7" name="Slide Number Placeholder 6">
            <a:extLst>
              <a:ext uri="{FF2B5EF4-FFF2-40B4-BE49-F238E27FC236}">
                <a16:creationId xmlns:a16="http://schemas.microsoft.com/office/drawing/2014/main" id="{D311619E-6F1F-4A8C-8246-2DA5F3CAAFF0}"/>
              </a:ext>
            </a:extLst>
          </p:cNvPr>
          <p:cNvSpPr>
            <a:spLocks noGrp="1"/>
          </p:cNvSpPr>
          <p:nvPr>
            <p:ph type="sldNum" sz="quarter" idx="12"/>
          </p:nvPr>
        </p:nvSpPr>
        <p:spPr/>
        <p:txBody>
          <a:bodyPr/>
          <a:lstStyle/>
          <a:p>
            <a:fld id="{6AA742EF-1849-401A-9C93-306C15253418}" type="slidenum">
              <a:rPr lang="en-US" smtClean="0"/>
              <a:t>19</a:t>
            </a:fld>
            <a:endParaRPr lang="en-US"/>
          </a:p>
        </p:txBody>
      </p:sp>
      <p:sp>
        <p:nvSpPr>
          <p:cNvPr id="9" name="Rectangle 3">
            <a:extLst>
              <a:ext uri="{FF2B5EF4-FFF2-40B4-BE49-F238E27FC236}">
                <a16:creationId xmlns:a16="http://schemas.microsoft.com/office/drawing/2014/main" id="{F4D55376-7414-46EF-99B6-2AD44C543BBA}"/>
              </a:ext>
            </a:extLst>
          </p:cNvPr>
          <p:cNvSpPr>
            <a:spLocks noGrp="1" noChangeArrowheads="1"/>
          </p:cNvSpPr>
          <p:nvPr>
            <p:ph idx="1"/>
          </p:nvPr>
        </p:nvSpPr>
        <p:spPr bwMode="auto">
          <a:xfrm>
            <a:off x="5203508" y="548646"/>
            <a:ext cx="4329596" cy="6172829"/>
          </a:xfrm>
          <a:prstGeom prst="rect">
            <a:avLst/>
          </a:prstGeom>
          <a:solidFill>
            <a:srgbClr val="FFC000"/>
          </a:solidFill>
          <a:ln w="76200">
            <a:solidFill>
              <a:schemeClr val="tx1"/>
            </a:solidFill>
          </a:ln>
          <a:effectLst/>
        </p:spPr>
        <p:txBody>
          <a:bodyPr vert="horz" wrap="square" lIns="253920" tIns="31740" rIns="0" bIns="1587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strike="noStrike" cap="none" normalizeH="0" baseline="0" dirty="0">
                <a:ln>
                  <a:noFill/>
                </a:ln>
                <a:solidFill>
                  <a:srgbClr val="202122"/>
                </a:solidFill>
                <a:effectLst/>
                <a:latin typeface="Times New Roman" panose="02020603050405020304" pitchFamily="18" charset="0"/>
                <a:cs typeface="Times New Roman" panose="02020603050405020304" pitchFamily="18" charset="0"/>
              </a:rPr>
              <a:t>After a funeral in the U.S. Capitol, Zebulon Vance was buried in the Riverside Cemetery in Asheville. </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2000" b="1" dirty="0">
              <a:solidFill>
                <a:srgbClr val="202122"/>
              </a:solidFill>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strike="noStrike" cap="none" normalizeH="0" baseline="0" dirty="0">
                <a:ln>
                  <a:noFill/>
                </a:ln>
                <a:solidFill>
                  <a:srgbClr val="202122"/>
                </a:solidFill>
                <a:effectLst/>
                <a:latin typeface="Times New Roman" panose="02020603050405020304" pitchFamily="18" charset="0"/>
                <a:cs typeface="Times New Roman" panose="02020603050405020304" pitchFamily="18" charset="0"/>
              </a:rPr>
              <a:t>In his eulogy former Governor T. J. </a:t>
            </a:r>
            <a:r>
              <a:rPr lang="en-US" altLang="en-US" sz="2000" b="1" dirty="0">
                <a:solidFill>
                  <a:srgbClr val="202122"/>
                </a:solidFill>
                <a:latin typeface="Times New Roman" panose="02020603050405020304" pitchFamily="18" charset="0"/>
                <a:cs typeface="Times New Roman" panose="02020603050405020304" pitchFamily="18" charset="0"/>
              </a:rPr>
              <a:t>Jarvis </a:t>
            </a:r>
            <a:r>
              <a:rPr kumimoji="0" lang="en-US" altLang="en-US" sz="2000" b="1" i="0" strike="noStrike" cap="none" normalizeH="0" baseline="0" dirty="0">
                <a:ln>
                  <a:noFill/>
                </a:ln>
                <a:solidFill>
                  <a:srgbClr val="202122"/>
                </a:solidFill>
                <a:effectLst/>
                <a:latin typeface="Times New Roman" panose="02020603050405020304" pitchFamily="18" charset="0"/>
                <a:cs typeface="Times New Roman" panose="02020603050405020304" pitchFamily="18" charset="0"/>
              </a:rPr>
              <a:t>said:</a:t>
            </a:r>
            <a:endParaRPr kumimoji="0" lang="en-US" altLang="en-US" sz="2000" b="1" i="0"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457200" marR="0" lvl="1" indent="-457200" algn="l" defTabSz="914400" rtl="0" eaLnBrk="0" fontAlgn="base" latinLnBrk="0" hangingPunct="0">
              <a:lnSpc>
                <a:spcPct val="100000"/>
              </a:lnSpc>
              <a:spcBef>
                <a:spcPct val="0"/>
              </a:spcBef>
              <a:spcAft>
                <a:spcPct val="0"/>
              </a:spcAft>
              <a:buClrTx/>
              <a:buSzTx/>
              <a:buFontTx/>
              <a:buNone/>
              <a:tabLst/>
            </a:pPr>
            <a:r>
              <a:rPr kumimoji="0" lang="en-US" altLang="en-US" sz="2000" b="1" i="0" strike="noStrike" cap="none" normalizeH="0" baseline="0" dirty="0">
                <a:ln>
                  <a:noFill/>
                </a:ln>
                <a:solidFill>
                  <a:srgbClr val="202122"/>
                </a:solidFill>
                <a:effectLst/>
                <a:latin typeface="Times New Roman" panose="02020603050405020304" pitchFamily="18" charset="0"/>
                <a:cs typeface="Times New Roman" panose="02020603050405020304" pitchFamily="18" charset="0"/>
              </a:rPr>
              <a:t>       </a:t>
            </a:r>
          </a:p>
          <a:p>
            <a:pPr marL="457200" marR="0" lvl="1" indent="-457200" algn="l" defTabSz="914400" rtl="0" eaLnBrk="0" fontAlgn="base" latinLnBrk="0" hangingPunct="0">
              <a:lnSpc>
                <a:spcPct val="100000"/>
              </a:lnSpc>
              <a:spcBef>
                <a:spcPct val="0"/>
              </a:spcBef>
              <a:spcAft>
                <a:spcPct val="0"/>
              </a:spcAft>
              <a:buClrTx/>
              <a:buSzTx/>
              <a:buFontTx/>
              <a:buNone/>
              <a:tabLst/>
            </a:pPr>
            <a:r>
              <a:rPr kumimoji="0" lang="en-US" altLang="en-US" sz="2000" b="1" i="0" strike="noStrike" cap="none" normalizeH="0" baseline="0" dirty="0">
                <a:ln>
                  <a:noFill/>
                </a:ln>
                <a:solidFill>
                  <a:srgbClr val="202122"/>
                </a:solidFill>
                <a:effectLst/>
                <a:latin typeface="Times New Roman" panose="02020603050405020304" pitchFamily="18" charset="0"/>
                <a:cs typeface="Times New Roman" panose="02020603050405020304" pitchFamily="18" charset="0"/>
              </a:rPr>
              <a:t>Vance was the Mount Mitchell of all our great men, and in the affections and love of the people, he towered above them all. As ages to come will not be able to mar the grandeur and greatness of Mount Mitchell, so they will not be able to efface from the hearts and minds of the people the name of their beloved Zebulon Vance.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29" name="Picture 5" descr="On the removal of the Vance monument |">
            <a:extLst>
              <a:ext uri="{FF2B5EF4-FFF2-40B4-BE49-F238E27FC236}">
                <a16:creationId xmlns:a16="http://schemas.microsoft.com/office/drawing/2014/main" id="{013E6FE6-EF5C-4333-AA84-52B0B01933D1}"/>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9726588" y="2527026"/>
            <a:ext cx="2400302" cy="160020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0BF5242C-E7CB-4F1D-B650-0E0426D0D532}"/>
              </a:ext>
            </a:extLst>
          </p:cNvPr>
          <p:cNvSpPr txBox="1"/>
          <p:nvPr/>
        </p:nvSpPr>
        <p:spPr>
          <a:xfrm>
            <a:off x="534099" y="3873891"/>
            <a:ext cx="4683853" cy="1200329"/>
          </a:xfrm>
          <a:prstGeom prst="rect">
            <a:avLst/>
          </a:prstGeom>
          <a:noFill/>
        </p:spPr>
        <p:txBody>
          <a:bodyPr wrap="square">
            <a:spAutoFit/>
          </a:bodyPr>
          <a:lstStyle/>
          <a:p>
            <a:r>
              <a:rPr lang="en-US" b="1" i="1" dirty="0">
                <a:solidFill>
                  <a:srgbClr val="1C2B27"/>
                </a:solidFill>
                <a:effectLst/>
                <a:latin typeface="Georgia" panose="02040502050405020303" pitchFamily="18" charset="0"/>
              </a:rPr>
              <a:t>“…the African negro, the descendants of barbarian tribes who for 4,000 years have contributed nothing to civilization”  </a:t>
            </a:r>
            <a:r>
              <a:rPr lang="en-US" i="1" dirty="0">
                <a:solidFill>
                  <a:srgbClr val="1C2B27"/>
                </a:solidFill>
                <a:effectLst/>
                <a:latin typeface="Georgia" panose="02040502050405020303" pitchFamily="18" charset="0"/>
              </a:rPr>
              <a:t>-Zebulon Vance </a:t>
            </a:r>
            <a:endParaRPr lang="en-US" dirty="0"/>
          </a:p>
        </p:txBody>
      </p:sp>
      <p:sp>
        <p:nvSpPr>
          <p:cNvPr id="11" name="Rectangle 10">
            <a:extLst>
              <a:ext uri="{FF2B5EF4-FFF2-40B4-BE49-F238E27FC236}">
                <a16:creationId xmlns:a16="http://schemas.microsoft.com/office/drawing/2014/main" id="{823F7FBD-900D-4F8B-8A4C-974478A9B698}"/>
              </a:ext>
            </a:extLst>
          </p:cNvPr>
          <p:cNvSpPr/>
          <p:nvPr/>
        </p:nvSpPr>
        <p:spPr>
          <a:xfrm>
            <a:off x="6573857" y="1322589"/>
            <a:ext cx="1588897" cy="923330"/>
          </a:xfrm>
          <a:prstGeom prst="rect">
            <a:avLst/>
          </a:prstGeom>
          <a:noFill/>
        </p:spPr>
        <p:txBody>
          <a:bodyPr wrap="none" lIns="91440" tIns="45720" rIns="91440" bIns="45720">
            <a:spAutoFit/>
          </a:bodyPr>
          <a:lstStyle/>
          <a:p>
            <a:pPr algn="ctr"/>
            <a:r>
              <a:rPr lang="en-U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1894</a:t>
            </a:r>
          </a:p>
        </p:txBody>
      </p:sp>
      <p:sp>
        <p:nvSpPr>
          <p:cNvPr id="14" name="Rectangle 13">
            <a:extLst>
              <a:ext uri="{FF2B5EF4-FFF2-40B4-BE49-F238E27FC236}">
                <a16:creationId xmlns:a16="http://schemas.microsoft.com/office/drawing/2014/main" id="{30006AEA-B874-47F8-BCB5-A1BA26A704DA}"/>
              </a:ext>
            </a:extLst>
          </p:cNvPr>
          <p:cNvSpPr/>
          <p:nvPr/>
        </p:nvSpPr>
        <p:spPr>
          <a:xfrm>
            <a:off x="10229384" y="3974909"/>
            <a:ext cx="1588897" cy="923330"/>
          </a:xfrm>
          <a:prstGeom prst="rect">
            <a:avLst/>
          </a:prstGeom>
          <a:noFill/>
        </p:spPr>
        <p:txBody>
          <a:bodyPr wrap="none" lIns="91440" tIns="45720" rIns="91440" bIns="45720">
            <a:spAutoFit/>
          </a:bodyPr>
          <a:lstStyle/>
          <a:p>
            <a:pPr algn="ctr"/>
            <a:r>
              <a:rPr lang="en-U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2021</a:t>
            </a:r>
          </a:p>
        </p:txBody>
      </p:sp>
    </p:spTree>
    <p:extLst>
      <p:ext uri="{BB962C8B-B14F-4D97-AF65-F5344CB8AC3E}">
        <p14:creationId xmlns:p14="http://schemas.microsoft.com/office/powerpoint/2010/main" val="775657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A7E96C-8CFE-419F-9885-8A75CB073219}"/>
              </a:ext>
            </a:extLst>
          </p:cNvPr>
          <p:cNvSpPr>
            <a:spLocks noGrp="1"/>
          </p:cNvSpPr>
          <p:nvPr>
            <p:ph type="dt" sz="half" idx="10"/>
          </p:nvPr>
        </p:nvSpPr>
        <p:spPr/>
        <p:txBody>
          <a:bodyPr/>
          <a:lstStyle/>
          <a:p>
            <a:fld id="{F4FFF37D-1536-445B-AEDE-4AC6AB876F39}" type="datetime1">
              <a:rPr lang="en-US" smtClean="0"/>
              <a:t>6/3/2021</a:t>
            </a:fld>
            <a:endParaRPr lang="en-US"/>
          </a:p>
        </p:txBody>
      </p:sp>
      <p:sp>
        <p:nvSpPr>
          <p:cNvPr id="3" name="Footer Placeholder 2">
            <a:extLst>
              <a:ext uri="{FF2B5EF4-FFF2-40B4-BE49-F238E27FC236}">
                <a16:creationId xmlns:a16="http://schemas.microsoft.com/office/drawing/2014/main" id="{AB340F17-8816-4AC4-BE23-4BCDEC738F51}"/>
              </a:ext>
            </a:extLst>
          </p:cNvPr>
          <p:cNvSpPr>
            <a:spLocks noGrp="1"/>
          </p:cNvSpPr>
          <p:nvPr>
            <p:ph type="ftr" sz="quarter" idx="11"/>
          </p:nvPr>
        </p:nvSpPr>
        <p:spPr/>
        <p:txBody>
          <a:bodyPr/>
          <a:lstStyle/>
          <a:p>
            <a:r>
              <a:rPr lang="en-US"/>
              <a:t>William H. Turner, PhD (c) June 2021</a:t>
            </a:r>
          </a:p>
        </p:txBody>
      </p:sp>
      <p:sp>
        <p:nvSpPr>
          <p:cNvPr id="4" name="Slide Number Placeholder 3">
            <a:extLst>
              <a:ext uri="{FF2B5EF4-FFF2-40B4-BE49-F238E27FC236}">
                <a16:creationId xmlns:a16="http://schemas.microsoft.com/office/drawing/2014/main" id="{196B8347-86BC-49EA-82B1-C200429FE366}"/>
              </a:ext>
            </a:extLst>
          </p:cNvPr>
          <p:cNvSpPr>
            <a:spLocks noGrp="1"/>
          </p:cNvSpPr>
          <p:nvPr>
            <p:ph type="sldNum" sz="quarter" idx="12"/>
          </p:nvPr>
        </p:nvSpPr>
        <p:spPr/>
        <p:txBody>
          <a:bodyPr/>
          <a:lstStyle/>
          <a:p>
            <a:fld id="{6AA742EF-1849-401A-9C93-306C15253418}" type="slidenum">
              <a:rPr lang="en-US" smtClean="0"/>
              <a:t>2</a:t>
            </a:fld>
            <a:endParaRPr lang="en-US"/>
          </a:p>
        </p:txBody>
      </p:sp>
      <p:pic>
        <p:nvPicPr>
          <p:cNvPr id="7" name="Picture 6" descr="A picture containing text, player&#10;&#10;Description automatically generated">
            <a:extLst>
              <a:ext uri="{FF2B5EF4-FFF2-40B4-BE49-F238E27FC236}">
                <a16:creationId xmlns:a16="http://schemas.microsoft.com/office/drawing/2014/main" id="{9E57F975-7BFA-470A-B196-C8A3F0CF346F}"/>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tretch>
            <a:fillRect/>
          </a:stretch>
        </p:blipFill>
        <p:spPr>
          <a:xfrm>
            <a:off x="469900" y="126974"/>
            <a:ext cx="6781800" cy="3810000"/>
          </a:xfrm>
          <a:prstGeom prst="rect">
            <a:avLst/>
          </a:prstGeom>
        </p:spPr>
      </p:pic>
      <p:sp>
        <p:nvSpPr>
          <p:cNvPr id="9" name="TextBox 8">
            <a:extLst>
              <a:ext uri="{FF2B5EF4-FFF2-40B4-BE49-F238E27FC236}">
                <a16:creationId xmlns:a16="http://schemas.microsoft.com/office/drawing/2014/main" id="{A22E0169-3861-4F63-AA25-79754D440981}"/>
              </a:ext>
            </a:extLst>
          </p:cNvPr>
          <p:cNvSpPr txBox="1"/>
          <p:nvPr/>
        </p:nvSpPr>
        <p:spPr>
          <a:xfrm>
            <a:off x="3036711" y="428978"/>
            <a:ext cx="4214989" cy="3810000"/>
          </a:xfrm>
          <a:prstGeom prst="rect">
            <a:avLst/>
          </a:prstGeom>
          <a:solidFill>
            <a:schemeClr val="tx1"/>
          </a:solidFill>
        </p:spPr>
        <p:txBody>
          <a:bodyPr wrap="square" rtlCol="0">
            <a:spAutoFit/>
          </a:bodyPr>
          <a:lstStyle/>
          <a:p>
            <a:endParaRPr lang="en-US" dirty="0"/>
          </a:p>
        </p:txBody>
      </p:sp>
      <p:pic>
        <p:nvPicPr>
          <p:cNvPr id="6146" name="Picture 2" descr="See the source image">
            <a:extLst>
              <a:ext uri="{FF2B5EF4-FFF2-40B4-BE49-F238E27FC236}">
                <a16:creationId xmlns:a16="http://schemas.microsoft.com/office/drawing/2014/main" id="{4898B392-5EA0-4510-BB7E-EFF89C5E94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6185" y="245775"/>
            <a:ext cx="2163795" cy="334200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CF4A9B3A-3A1F-43BE-ABB4-D9A2A9B12CD2}"/>
              </a:ext>
            </a:extLst>
          </p:cNvPr>
          <p:cNvSpPr txBox="1"/>
          <p:nvPr/>
        </p:nvSpPr>
        <p:spPr>
          <a:xfrm>
            <a:off x="6832600" y="558185"/>
            <a:ext cx="3556000" cy="369332"/>
          </a:xfrm>
          <a:prstGeom prst="rect">
            <a:avLst/>
          </a:prstGeom>
          <a:noFill/>
        </p:spPr>
        <p:txBody>
          <a:bodyPr wrap="square" rtlCol="0">
            <a:spAutoFit/>
          </a:bodyPr>
          <a:lstStyle/>
          <a:p>
            <a:r>
              <a:rPr lang="en-US" b="1" dirty="0">
                <a:solidFill>
                  <a:schemeClr val="bg1"/>
                </a:solidFill>
                <a:latin typeface="Comic Sans MS" panose="030F0702030302020204" pitchFamily="66" charset="0"/>
              </a:rPr>
              <a:t>DR </a:t>
            </a:r>
            <a:r>
              <a:rPr lang="en-US" b="1" dirty="0">
                <a:latin typeface="Comic Sans MS" panose="030F0702030302020204" pitchFamily="66" charset="0"/>
              </a:rPr>
              <a:t>John Hope Franklin</a:t>
            </a:r>
          </a:p>
        </p:txBody>
      </p:sp>
      <p:sp>
        <p:nvSpPr>
          <p:cNvPr id="16" name="TextBox 15">
            <a:extLst>
              <a:ext uri="{FF2B5EF4-FFF2-40B4-BE49-F238E27FC236}">
                <a16:creationId xmlns:a16="http://schemas.microsoft.com/office/drawing/2014/main" id="{6D7B0C0C-C39B-4021-A674-69F8926129EE}"/>
              </a:ext>
            </a:extLst>
          </p:cNvPr>
          <p:cNvSpPr txBox="1"/>
          <p:nvPr/>
        </p:nvSpPr>
        <p:spPr>
          <a:xfrm>
            <a:off x="3036711" y="3587783"/>
            <a:ext cx="8685389" cy="2677656"/>
          </a:xfrm>
          <a:prstGeom prst="rect">
            <a:avLst/>
          </a:prstGeom>
          <a:solidFill>
            <a:srgbClr val="FF0000"/>
          </a:solidFill>
        </p:spPr>
        <p:txBody>
          <a:bodyPr wrap="square">
            <a:spAutoFit/>
          </a:bodyPr>
          <a:lstStyle/>
          <a:p>
            <a:r>
              <a:rPr lang="en-US" sz="2400" dirty="0">
                <a:solidFill>
                  <a:schemeClr val="bg1"/>
                </a:solidFill>
                <a:latin typeface="Comic Sans MS" panose="030F0702030302020204" pitchFamily="66" charset="0"/>
              </a:rPr>
              <a:t>History is a </a:t>
            </a:r>
            <a:r>
              <a:rPr lang="en-US" sz="2400" b="1" u="sng" dirty="0">
                <a:solidFill>
                  <a:schemeClr val="bg1"/>
                </a:solidFill>
                <a:latin typeface="Comic Sans MS" panose="030F0702030302020204" pitchFamily="66" charset="0"/>
              </a:rPr>
              <a:t>clock</a:t>
            </a:r>
            <a:r>
              <a:rPr lang="en-US" sz="2400" dirty="0">
                <a:solidFill>
                  <a:schemeClr val="bg1"/>
                </a:solidFill>
                <a:latin typeface="Comic Sans MS" panose="030F0702030302020204" pitchFamily="66" charset="0"/>
              </a:rPr>
              <a:t> that people use to tell the political time of day. It is also a </a:t>
            </a:r>
            <a:r>
              <a:rPr lang="en-US" sz="2400" b="1" u="sng" dirty="0">
                <a:solidFill>
                  <a:schemeClr val="bg1"/>
                </a:solidFill>
                <a:latin typeface="Comic Sans MS" panose="030F0702030302020204" pitchFamily="66" charset="0"/>
              </a:rPr>
              <a:t>compass</a:t>
            </a:r>
            <a:r>
              <a:rPr lang="en-US" sz="2400" dirty="0">
                <a:solidFill>
                  <a:schemeClr val="bg1"/>
                </a:solidFill>
                <a:latin typeface="Comic Sans MS" panose="030F0702030302020204" pitchFamily="66" charset="0"/>
              </a:rPr>
              <a:t> that people use to find themselves on the map of human geography. History tells a people where they have been and what they have been. It also tells a people where they are and what they are. Most importantly, history tells a people where they still must go and what they still must be.</a:t>
            </a:r>
          </a:p>
        </p:txBody>
      </p:sp>
      <p:pic>
        <p:nvPicPr>
          <p:cNvPr id="13" name="Picture 12" descr="A picture containing text, clock&#10;&#10;Description automatically generated">
            <a:extLst>
              <a:ext uri="{FF2B5EF4-FFF2-40B4-BE49-F238E27FC236}">
                <a16:creationId xmlns:a16="http://schemas.microsoft.com/office/drawing/2014/main" id="{9BDBEB44-A68C-43C5-990E-4E74E7403383}"/>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tretch>
            <a:fillRect/>
          </a:stretch>
        </p:blipFill>
        <p:spPr>
          <a:xfrm>
            <a:off x="838200" y="3936974"/>
            <a:ext cx="1991504" cy="2061154"/>
          </a:xfrm>
          <a:prstGeom prst="rect">
            <a:avLst/>
          </a:prstGeom>
        </p:spPr>
      </p:pic>
      <p:pic>
        <p:nvPicPr>
          <p:cNvPr id="6" name="Picture 5" descr="A picture containing logo&#10;&#10;Description automatically generated">
            <a:extLst>
              <a:ext uri="{FF2B5EF4-FFF2-40B4-BE49-F238E27FC236}">
                <a16:creationId xmlns:a16="http://schemas.microsoft.com/office/drawing/2014/main" id="{808B1FD4-24E0-423E-AFF4-C3A8B7F707E3}"/>
              </a:ext>
            </a:extLst>
          </p:cNvPr>
          <p:cNvPicPr>
            <a:picLocks noChangeAspect="1"/>
          </p:cNvPicPr>
          <p:nvPr/>
        </p:nvPicPr>
        <p:blipFill>
          <a:blip r:embed="rId7" cstate="hqprint">
            <a:extLst>
              <a:ext uri="{28A0092B-C50C-407E-A947-70E740481C1C}">
                <a14:useLocalDpi xmlns:a14="http://schemas.microsoft.com/office/drawing/2010/main" val="0"/>
              </a:ext>
              <a:ext uri="{837473B0-CC2E-450A-ABE3-18F120FF3D39}">
                <a1611:picAttrSrcUrl xmlns="" xmlns:a1611="http://schemas.microsoft.com/office/drawing/2016/11/main" r:id="rId8"/>
              </a:ext>
            </a:extLst>
          </a:blip>
          <a:stretch>
            <a:fillRect/>
          </a:stretch>
        </p:blipFill>
        <p:spPr>
          <a:xfrm>
            <a:off x="8507792" y="1390574"/>
            <a:ext cx="2351801" cy="2090490"/>
          </a:xfrm>
          <a:prstGeom prst="rect">
            <a:avLst/>
          </a:prstGeom>
        </p:spPr>
      </p:pic>
    </p:spTree>
    <p:extLst>
      <p:ext uri="{BB962C8B-B14F-4D97-AF65-F5344CB8AC3E}">
        <p14:creationId xmlns:p14="http://schemas.microsoft.com/office/powerpoint/2010/main" val="34857077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AC0A60-AD2C-4EA5-A37A-1F874C947385}"/>
              </a:ext>
            </a:extLst>
          </p:cNvPr>
          <p:cNvSpPr>
            <a:spLocks noGrp="1"/>
          </p:cNvSpPr>
          <p:nvPr>
            <p:ph type="dt" sz="half" idx="10"/>
          </p:nvPr>
        </p:nvSpPr>
        <p:spPr/>
        <p:txBody>
          <a:bodyPr/>
          <a:lstStyle/>
          <a:p>
            <a:fld id="{8DA2D9FD-D5F4-48C7-83D1-D6028C73B7E3}" type="datetime1">
              <a:rPr lang="en-US" smtClean="0"/>
              <a:t>6/3/2021</a:t>
            </a:fld>
            <a:endParaRPr lang="en-US"/>
          </a:p>
        </p:txBody>
      </p:sp>
      <p:sp>
        <p:nvSpPr>
          <p:cNvPr id="3" name="Footer Placeholder 2">
            <a:extLst>
              <a:ext uri="{FF2B5EF4-FFF2-40B4-BE49-F238E27FC236}">
                <a16:creationId xmlns:a16="http://schemas.microsoft.com/office/drawing/2014/main" id="{68DCFCD4-CCBC-496A-9B01-EBBAC94564D6}"/>
              </a:ext>
            </a:extLst>
          </p:cNvPr>
          <p:cNvSpPr>
            <a:spLocks noGrp="1"/>
          </p:cNvSpPr>
          <p:nvPr>
            <p:ph type="ftr" sz="quarter" idx="11"/>
          </p:nvPr>
        </p:nvSpPr>
        <p:spPr/>
        <p:txBody>
          <a:bodyPr/>
          <a:lstStyle/>
          <a:p>
            <a:r>
              <a:rPr lang="en-US"/>
              <a:t>William H. Turner, PhD (c) June 2021</a:t>
            </a:r>
          </a:p>
        </p:txBody>
      </p:sp>
      <p:sp>
        <p:nvSpPr>
          <p:cNvPr id="4" name="Slide Number Placeholder 3">
            <a:extLst>
              <a:ext uri="{FF2B5EF4-FFF2-40B4-BE49-F238E27FC236}">
                <a16:creationId xmlns:a16="http://schemas.microsoft.com/office/drawing/2014/main" id="{CE849AD3-3052-4F2E-9C71-F546898002E0}"/>
              </a:ext>
            </a:extLst>
          </p:cNvPr>
          <p:cNvSpPr>
            <a:spLocks noGrp="1"/>
          </p:cNvSpPr>
          <p:nvPr>
            <p:ph type="sldNum" sz="quarter" idx="12"/>
          </p:nvPr>
        </p:nvSpPr>
        <p:spPr/>
        <p:txBody>
          <a:bodyPr/>
          <a:lstStyle/>
          <a:p>
            <a:fld id="{6AA742EF-1849-401A-9C93-306C15253418}" type="slidenum">
              <a:rPr lang="en-US" smtClean="0"/>
              <a:t>20</a:t>
            </a:fld>
            <a:endParaRPr lang="en-US"/>
          </a:p>
        </p:txBody>
      </p:sp>
      <p:sp>
        <p:nvSpPr>
          <p:cNvPr id="5" name="Title 1">
            <a:extLst>
              <a:ext uri="{FF2B5EF4-FFF2-40B4-BE49-F238E27FC236}">
                <a16:creationId xmlns:a16="http://schemas.microsoft.com/office/drawing/2014/main" id="{F63CC1D6-8BAE-4FD4-A92F-A386C8720AFB}"/>
              </a:ext>
            </a:extLst>
          </p:cNvPr>
          <p:cNvSpPr txBox="1">
            <a:spLocks/>
          </p:cNvSpPr>
          <p:nvPr/>
        </p:nvSpPr>
        <p:spPr>
          <a:xfrm>
            <a:off x="690471" y="136525"/>
            <a:ext cx="10869557" cy="2387600"/>
          </a:xfrm>
          <a:prstGeom prst="rect">
            <a:avLst/>
          </a:prstGeom>
          <a:solidFill>
            <a:schemeClr val="accent1"/>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b="1" dirty="0">
                <a:solidFill>
                  <a:schemeClr val="bg1"/>
                </a:solidFill>
                <a:latin typeface="Garamond" panose="02020404030301010803" pitchFamily="18" charset="0"/>
              </a:rPr>
              <a:t>EVERYTHING</a:t>
            </a:r>
            <a:r>
              <a:rPr lang="en-US" sz="4800" dirty="0">
                <a:solidFill>
                  <a:schemeClr val="bg1"/>
                </a:solidFill>
                <a:latin typeface="Garamond" panose="02020404030301010803" pitchFamily="18" charset="0"/>
              </a:rPr>
              <a:t> that has happened before (the past) set the stage for (what became) the future. </a:t>
            </a:r>
          </a:p>
        </p:txBody>
      </p:sp>
      <p:sp>
        <p:nvSpPr>
          <p:cNvPr id="6" name="TextBox 5">
            <a:extLst>
              <a:ext uri="{FF2B5EF4-FFF2-40B4-BE49-F238E27FC236}">
                <a16:creationId xmlns:a16="http://schemas.microsoft.com/office/drawing/2014/main" id="{FCE9EB28-5577-4B33-A82D-FA335D517115}"/>
              </a:ext>
            </a:extLst>
          </p:cNvPr>
          <p:cNvSpPr txBox="1"/>
          <p:nvPr/>
        </p:nvSpPr>
        <p:spPr>
          <a:xfrm>
            <a:off x="838200" y="3662533"/>
            <a:ext cx="10663329" cy="2246769"/>
          </a:xfrm>
          <a:prstGeom prst="rect">
            <a:avLst/>
          </a:prstGeom>
          <a:noFill/>
          <a:ln w="76200">
            <a:solidFill>
              <a:srgbClr val="FF0000"/>
            </a:solidFill>
          </a:ln>
        </p:spPr>
        <p:txBody>
          <a:bodyPr wrap="square">
            <a:spAutoFit/>
          </a:bodyPr>
          <a:lstStyle/>
          <a:p>
            <a:pPr algn="l"/>
            <a:r>
              <a:rPr lang="en-US" sz="2800" b="0" i="0" dirty="0">
                <a:solidFill>
                  <a:srgbClr val="0070C0"/>
                </a:solidFill>
                <a:effectLst/>
                <a:latin typeface="Comic Sans MS" panose="030F0702030302020204" pitchFamily="66" charset="0"/>
              </a:rPr>
              <a:t>“</a:t>
            </a:r>
            <a:r>
              <a:rPr lang="en-US" sz="2800" i="0" dirty="0">
                <a:solidFill>
                  <a:srgbClr val="0070C0"/>
                </a:solidFill>
                <a:effectLst/>
                <a:latin typeface="Comic Sans MS" panose="030F0702030302020204" pitchFamily="66" charset="0"/>
              </a:rPr>
              <a:t>It was the best of times, it was the worst of times, it was the age of wisdom, it was the age of foolishness, it was the epoch of belief, it was the epoch of incredulity, it was the season of light, it was the season of darkness, it was the spring of hope, it was the winter of despair.”  </a:t>
            </a:r>
            <a:r>
              <a:rPr lang="en-US" sz="2800" i="0" baseline="30000" dirty="0">
                <a:solidFill>
                  <a:srgbClr val="0070C0"/>
                </a:solidFill>
                <a:effectLst/>
                <a:latin typeface="Comic Sans MS" panose="030F0702030302020204" pitchFamily="66" charset="0"/>
              </a:rPr>
              <a:t>Charles Dickens</a:t>
            </a:r>
            <a:endParaRPr lang="en-US" sz="2800" i="0" dirty="0">
              <a:solidFill>
                <a:srgbClr val="0070C0"/>
              </a:solidFill>
              <a:effectLst/>
              <a:latin typeface="Comic Sans MS" panose="030F0702030302020204" pitchFamily="66" charset="0"/>
            </a:endParaRPr>
          </a:p>
        </p:txBody>
      </p:sp>
      <p:sp>
        <p:nvSpPr>
          <p:cNvPr id="7" name="TextBox 6">
            <a:extLst>
              <a:ext uri="{FF2B5EF4-FFF2-40B4-BE49-F238E27FC236}">
                <a16:creationId xmlns:a16="http://schemas.microsoft.com/office/drawing/2014/main" id="{715AF059-4371-416C-AAF7-FBD2C57D4AA1}"/>
              </a:ext>
            </a:extLst>
          </p:cNvPr>
          <p:cNvSpPr txBox="1"/>
          <p:nvPr/>
        </p:nvSpPr>
        <p:spPr>
          <a:xfrm>
            <a:off x="3309585" y="2373759"/>
            <a:ext cx="2357306" cy="1200329"/>
          </a:xfrm>
          <a:prstGeom prst="rect">
            <a:avLst/>
          </a:prstGeom>
          <a:noFill/>
          <a:ln w="76200">
            <a:solidFill>
              <a:schemeClr val="tx1"/>
            </a:solidFill>
          </a:ln>
        </p:spPr>
        <p:txBody>
          <a:bodyPr wrap="square" rtlCol="0">
            <a:spAutoFit/>
          </a:bodyPr>
          <a:lstStyle/>
          <a:p>
            <a:r>
              <a:rPr lang="en-US" sz="7200" dirty="0">
                <a:latin typeface="Comic Sans MS" panose="030F0702030302020204" pitchFamily="66" charset="0"/>
              </a:rPr>
              <a:t>Ashe</a:t>
            </a:r>
          </a:p>
        </p:txBody>
      </p:sp>
      <p:sp>
        <p:nvSpPr>
          <p:cNvPr id="8" name="TextBox 7">
            <a:extLst>
              <a:ext uri="{FF2B5EF4-FFF2-40B4-BE49-F238E27FC236}">
                <a16:creationId xmlns:a16="http://schemas.microsoft.com/office/drawing/2014/main" id="{9D7C3489-4A5D-4365-AC75-CB295851F43D}"/>
              </a:ext>
            </a:extLst>
          </p:cNvPr>
          <p:cNvSpPr txBox="1"/>
          <p:nvPr/>
        </p:nvSpPr>
        <p:spPr>
          <a:xfrm>
            <a:off x="5758418" y="2382611"/>
            <a:ext cx="2738306" cy="1200329"/>
          </a:xfrm>
          <a:prstGeom prst="rect">
            <a:avLst/>
          </a:prstGeom>
          <a:solidFill>
            <a:schemeClr val="tx1"/>
          </a:solidFill>
          <a:ln w="76200">
            <a:solidFill>
              <a:schemeClr val="bg1"/>
            </a:solidFill>
          </a:ln>
          <a:effectLst>
            <a:outerShdw blurRad="50800" dist="38100" dir="2700000" algn="tl" rotWithShape="0">
              <a:prstClr val="black">
                <a:alpha val="40000"/>
              </a:prstClr>
            </a:outerShdw>
          </a:effectLst>
        </p:spPr>
        <p:txBody>
          <a:bodyPr wrap="square" rtlCol="0">
            <a:spAutoFit/>
          </a:bodyPr>
          <a:lstStyle/>
          <a:p>
            <a:r>
              <a:rPr lang="en-US" sz="7200" dirty="0">
                <a:solidFill>
                  <a:schemeClr val="bg1"/>
                </a:solidFill>
                <a:latin typeface="Comic Sans MS" panose="030F0702030302020204" pitchFamily="66" charset="0"/>
              </a:rPr>
              <a:t>ville</a:t>
            </a:r>
          </a:p>
        </p:txBody>
      </p:sp>
    </p:spTree>
    <p:extLst>
      <p:ext uri="{BB962C8B-B14F-4D97-AF65-F5344CB8AC3E}">
        <p14:creationId xmlns:p14="http://schemas.microsoft.com/office/powerpoint/2010/main" val="38719885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F13C74B1-5B17-4795-BED0-7140497B445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12823BF-674B-4CE8-8BC8-800A22CA4F4D}"/>
              </a:ext>
            </a:extLst>
          </p:cNvPr>
          <p:cNvSpPr>
            <a:spLocks noGrp="1"/>
          </p:cNvSpPr>
          <p:nvPr>
            <p:ph type="title"/>
          </p:nvPr>
        </p:nvSpPr>
        <p:spPr>
          <a:xfrm>
            <a:off x="6527998" y="1658396"/>
            <a:ext cx="4368602" cy="1956841"/>
          </a:xfrm>
        </p:spPr>
        <p:txBody>
          <a:bodyPr vert="horz" lIns="91440" tIns="45720" rIns="91440" bIns="45720" rtlCol="0" anchor="b">
            <a:normAutofit/>
          </a:bodyPr>
          <a:lstStyle/>
          <a:p>
            <a:endParaRPr lang="en-US" sz="5400" dirty="0"/>
          </a:p>
        </p:txBody>
      </p:sp>
      <p:sp>
        <p:nvSpPr>
          <p:cNvPr id="73" name="sketchy line">
            <a:extLst>
              <a:ext uri="{FF2B5EF4-FFF2-40B4-BE49-F238E27FC236}">
                <a16:creationId xmlns:a16="http://schemas.microsoft.com/office/drawing/2014/main" id="{D4974D33-8DC5-464E-8C6D-BE58F0669C1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0A16FB10-BE32-4F2D-BA17-E3F19F575B30}"/>
              </a:ext>
            </a:extLst>
          </p:cNvPr>
          <p:cNvSpPr>
            <a:spLocks noGrp="1"/>
          </p:cNvSpPr>
          <p:nvPr>
            <p:ph type="body" sz="half" idx="2"/>
          </p:nvPr>
        </p:nvSpPr>
        <p:spPr>
          <a:xfrm>
            <a:off x="481537" y="279414"/>
            <a:ext cx="4671622" cy="1523795"/>
          </a:xfrm>
          <a:solidFill>
            <a:srgbClr val="FFC000"/>
          </a:solidFill>
        </p:spPr>
        <p:txBody>
          <a:bodyPr vert="horz" lIns="91440" tIns="45720" rIns="91440" bIns="45720" rtlCol="0">
            <a:normAutofit fontScale="77500" lnSpcReduction="20000"/>
          </a:bodyPr>
          <a:lstStyle/>
          <a:p>
            <a:pPr indent="-228600">
              <a:buFont typeface="Arial" panose="020B0604020202020204" pitchFamily="34" charset="0"/>
              <a:buChar char="•"/>
            </a:pPr>
            <a:r>
              <a:rPr lang="en-US" sz="2800" b="1" i="0" dirty="0">
                <a:solidFill>
                  <a:srgbClr val="000000"/>
                </a:solidFill>
                <a:effectLst/>
                <a:latin typeface="Comic Sans MS" panose="030F0702030302020204" pitchFamily="66" charset="0"/>
              </a:rPr>
              <a:t>Upon taking office on January 1, 1877, Vance began enacting his long-held plans for western North Carolina </a:t>
            </a:r>
            <a:r>
              <a:rPr lang="en-US" sz="2800" b="1" i="0" u="sng" dirty="0">
                <a:solidFill>
                  <a:srgbClr val="000000"/>
                </a:solidFill>
                <a:effectLst/>
                <a:latin typeface="Comic Sans MS" panose="030F0702030302020204" pitchFamily="66" charset="0"/>
              </a:rPr>
              <a:t>to bring the railroad to his home region by any means necessary.</a:t>
            </a:r>
            <a:endParaRPr lang="en-US" sz="2200" b="1" u="sng" dirty="0">
              <a:latin typeface="Comic Sans MS" panose="030F0702030302020204" pitchFamily="66" charset="0"/>
            </a:endParaRPr>
          </a:p>
        </p:txBody>
      </p:sp>
      <p:sp>
        <p:nvSpPr>
          <p:cNvPr id="5" name="Date Placeholder 4">
            <a:extLst>
              <a:ext uri="{FF2B5EF4-FFF2-40B4-BE49-F238E27FC236}">
                <a16:creationId xmlns:a16="http://schemas.microsoft.com/office/drawing/2014/main" id="{8DD1CF67-EEB9-4709-98AE-2C61FDD2B441}"/>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defRPr/>
            </a:pPr>
            <a:fld id="{5944DCA9-6F8A-4211-B578-54C3810663E7}" type="datetime1">
              <a:rPr lang="en-US" smtClean="0">
                <a:solidFill>
                  <a:prstClr val="black">
                    <a:tint val="75000"/>
                  </a:prstClr>
                </a:solidFill>
                <a:latin typeface="Calibri" panose="020F0502020204030204"/>
              </a:rPr>
              <a:t>6/3/2021</a:t>
            </a:fld>
            <a:endParaRPr lang="en-US">
              <a:solidFill>
                <a:prstClr val="black">
                  <a:tint val="75000"/>
                </a:prstClr>
              </a:solidFill>
              <a:latin typeface="Calibri" panose="020F0502020204030204"/>
            </a:endParaRPr>
          </a:p>
        </p:txBody>
      </p:sp>
      <p:pic>
        <p:nvPicPr>
          <p:cNvPr id="3074" name="Picture 2" descr="A group of soldiers standing on a railroad track&#10;&#10;Description automatically generated with low confidence">
            <a:extLst>
              <a:ext uri="{FF2B5EF4-FFF2-40B4-BE49-F238E27FC236}">
                <a16:creationId xmlns:a16="http://schemas.microsoft.com/office/drawing/2014/main" id="{6A7F49D3-FCB6-4FC5-AE3C-28C91A353178}"/>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36308"/>
          <a:stretch/>
        </p:blipFill>
        <p:spPr bwMode="auto">
          <a:xfrm>
            <a:off x="5313225" y="-43776"/>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
        <p:nvSpPr>
          <p:cNvPr id="6" name="Footer Placeholder 5">
            <a:extLst>
              <a:ext uri="{FF2B5EF4-FFF2-40B4-BE49-F238E27FC236}">
                <a16:creationId xmlns:a16="http://schemas.microsoft.com/office/drawing/2014/main" id="{2A88585F-75E6-4482-9D9D-1C4FFFFBFCD7}"/>
              </a:ext>
            </a:extLst>
          </p:cNvPr>
          <p:cNvSpPr>
            <a:spLocks noGrp="1"/>
          </p:cNvSpPr>
          <p:nvPr>
            <p:ph type="ftr" sz="quarter" idx="11"/>
          </p:nvPr>
        </p:nvSpPr>
        <p:spPr>
          <a:xfrm>
            <a:off x="6248400" y="6356350"/>
            <a:ext cx="4114800" cy="365125"/>
          </a:xfrm>
        </p:spPr>
        <p:txBody>
          <a:bodyPr vert="horz" lIns="91440" tIns="45720" rIns="91440" bIns="45720" rtlCol="0" anchor="ctr">
            <a:normAutofit/>
          </a:bodyPr>
          <a:lstStyle/>
          <a:p>
            <a:pPr algn="l">
              <a:spcAft>
                <a:spcPts val="600"/>
              </a:spcAft>
              <a:defRPr/>
            </a:pPr>
            <a:r>
              <a:rPr lang="en-US" kern="1200">
                <a:solidFill>
                  <a:srgbClr val="FFFFFF"/>
                </a:solidFill>
                <a:latin typeface="Calibri" panose="020F0502020204030204"/>
                <a:ea typeface="+mn-ea"/>
                <a:cs typeface="+mn-cs"/>
              </a:rPr>
              <a:t>William H. Turner, PhD (c) June 2021</a:t>
            </a:r>
          </a:p>
        </p:txBody>
      </p:sp>
      <p:sp>
        <p:nvSpPr>
          <p:cNvPr id="7" name="Slide Number Placeholder 6">
            <a:extLst>
              <a:ext uri="{FF2B5EF4-FFF2-40B4-BE49-F238E27FC236}">
                <a16:creationId xmlns:a16="http://schemas.microsoft.com/office/drawing/2014/main" id="{D784E533-453B-4EB7-A23B-3CD900927846}"/>
              </a:ext>
            </a:extLst>
          </p:cNvPr>
          <p:cNvSpPr>
            <a:spLocks noGrp="1"/>
          </p:cNvSpPr>
          <p:nvPr>
            <p:ph type="sldNum" sz="quarter" idx="12"/>
          </p:nvPr>
        </p:nvSpPr>
        <p:spPr>
          <a:xfrm>
            <a:off x="10439400" y="6356350"/>
            <a:ext cx="914400" cy="365125"/>
          </a:xfrm>
        </p:spPr>
        <p:txBody>
          <a:bodyPr vert="horz" lIns="91440" tIns="45720" rIns="91440" bIns="45720" rtlCol="0" anchor="ctr">
            <a:normAutofit/>
          </a:bodyPr>
          <a:lstStyle/>
          <a:p>
            <a:pPr>
              <a:spcAft>
                <a:spcPts val="600"/>
              </a:spcAft>
              <a:defRPr/>
            </a:pPr>
            <a:fld id="{6AA742EF-1849-401A-9C93-306C15253418}" type="slidenum">
              <a:rPr lang="en-US">
                <a:solidFill>
                  <a:srgbClr val="FFFFFF"/>
                </a:solidFill>
                <a:latin typeface="Calibri" panose="020F0502020204030204"/>
              </a:rPr>
              <a:pPr>
                <a:spcAft>
                  <a:spcPts val="600"/>
                </a:spcAft>
                <a:defRPr/>
              </a:pPr>
              <a:t>21</a:t>
            </a:fld>
            <a:endParaRPr lang="en-US">
              <a:solidFill>
                <a:srgbClr val="FFFFFF"/>
              </a:solidFill>
              <a:latin typeface="Calibri" panose="020F0502020204030204"/>
            </a:endParaRPr>
          </a:p>
        </p:txBody>
      </p:sp>
      <p:sp>
        <p:nvSpPr>
          <p:cNvPr id="8" name="TextBox 7">
            <a:extLst>
              <a:ext uri="{FF2B5EF4-FFF2-40B4-BE49-F238E27FC236}">
                <a16:creationId xmlns:a16="http://schemas.microsoft.com/office/drawing/2014/main" id="{22658FC4-1EEC-4DB1-B610-A79F8E46A5E8}"/>
              </a:ext>
            </a:extLst>
          </p:cNvPr>
          <p:cNvSpPr txBox="1"/>
          <p:nvPr/>
        </p:nvSpPr>
        <p:spPr>
          <a:xfrm>
            <a:off x="7037452" y="100016"/>
            <a:ext cx="4485503" cy="1200329"/>
          </a:xfrm>
          <a:prstGeom prst="rect">
            <a:avLst/>
          </a:prstGeom>
          <a:solidFill>
            <a:srgbClr val="FFC000"/>
          </a:solidFill>
          <a:ln w="76200">
            <a:solidFill>
              <a:schemeClr val="tx1"/>
            </a:solidFill>
          </a:ln>
        </p:spPr>
        <p:txBody>
          <a:bodyPr wrap="square" rtlCol="0">
            <a:spAutoFit/>
          </a:bodyPr>
          <a:lstStyle/>
          <a:p>
            <a:r>
              <a:rPr lang="en-US" sz="2400" b="1" dirty="0"/>
              <a:t>Stripes but no stars – Asheville, NC.  Blacks who build the railroad to Asheville (1877 – 1880).</a:t>
            </a:r>
          </a:p>
        </p:txBody>
      </p:sp>
      <p:pic>
        <p:nvPicPr>
          <p:cNvPr id="12" name="Picture 11">
            <a:extLst>
              <a:ext uri="{FF2B5EF4-FFF2-40B4-BE49-F238E27FC236}">
                <a16:creationId xmlns:a16="http://schemas.microsoft.com/office/drawing/2014/main" id="{C0EF4CEF-214F-4507-AA25-5590D2631E5E}"/>
              </a:ext>
            </a:extLst>
          </p:cNvPr>
          <p:cNvPicPr/>
          <p:nvPr/>
        </p:nvPicPr>
        <p:blipFill rotWithShape="1">
          <a:blip r:embed="rId3">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rcRect r="-2" b="2256"/>
          <a:stretch/>
        </p:blipFill>
        <p:spPr>
          <a:xfrm rot="201230">
            <a:off x="10502280" y="4630722"/>
            <a:ext cx="1686672" cy="2227267"/>
          </a:xfrm>
          <a:custGeom>
            <a:avLst/>
            <a:gdLst/>
            <a:ahLst/>
            <a:cxnLst/>
            <a:rect l="l" t="t" r="r" b="b"/>
            <a:pathLst>
              <a:path w="5385130" h="6210629">
                <a:moveTo>
                  <a:pt x="2203018" y="0"/>
                </a:moveTo>
                <a:cubicBezTo>
                  <a:pt x="3960450" y="0"/>
                  <a:pt x="5385130" y="1424680"/>
                  <a:pt x="5385130" y="3182112"/>
                </a:cubicBezTo>
                <a:cubicBezTo>
                  <a:pt x="5385130" y="4500186"/>
                  <a:pt x="4583748" y="5631087"/>
                  <a:pt x="3441640" y="6114158"/>
                </a:cubicBezTo>
                <a:lnTo>
                  <a:pt x="3178061" y="6210629"/>
                </a:lnTo>
                <a:lnTo>
                  <a:pt x="1233206" y="6210629"/>
                </a:lnTo>
                <a:lnTo>
                  <a:pt x="1108901" y="6171135"/>
                </a:lnTo>
                <a:cubicBezTo>
                  <a:pt x="767738" y="6046219"/>
                  <a:pt x="453928" y="5864559"/>
                  <a:pt x="178899" y="5637585"/>
                </a:cubicBezTo>
                <a:lnTo>
                  <a:pt x="0" y="5474990"/>
                </a:lnTo>
                <a:lnTo>
                  <a:pt x="0" y="889234"/>
                </a:lnTo>
                <a:lnTo>
                  <a:pt x="178899" y="726640"/>
                </a:lnTo>
                <a:cubicBezTo>
                  <a:pt x="728956" y="272693"/>
                  <a:pt x="1434142" y="0"/>
                  <a:pt x="2203018" y="0"/>
                </a:cubicBezTo>
                <a:close/>
              </a:path>
            </a:pathLst>
          </a:custGeom>
        </p:spPr>
      </p:pic>
      <p:sp>
        <p:nvSpPr>
          <p:cNvPr id="14" name="TextBox 13">
            <a:extLst>
              <a:ext uri="{FF2B5EF4-FFF2-40B4-BE49-F238E27FC236}">
                <a16:creationId xmlns:a16="http://schemas.microsoft.com/office/drawing/2014/main" id="{B8B254D6-CACA-4967-B2F4-07B4024C9B38}"/>
              </a:ext>
            </a:extLst>
          </p:cNvPr>
          <p:cNvSpPr txBox="1"/>
          <p:nvPr/>
        </p:nvSpPr>
        <p:spPr>
          <a:xfrm>
            <a:off x="6842489" y="3028070"/>
            <a:ext cx="4875428" cy="923330"/>
          </a:xfrm>
          <a:prstGeom prst="rect">
            <a:avLst/>
          </a:prstGeom>
          <a:solidFill>
            <a:srgbClr val="FFC000"/>
          </a:solidFill>
        </p:spPr>
        <p:txBody>
          <a:bodyPr wrap="square">
            <a:spAutoFit/>
          </a:bodyPr>
          <a:lstStyle/>
          <a:p>
            <a:r>
              <a:rPr lang="en-US" b="1" i="0" dirty="0">
                <a:solidFill>
                  <a:srgbClr val="000000"/>
                </a:solidFill>
                <a:effectLst/>
                <a:latin typeface="TransportNew"/>
              </a:rPr>
              <a:t>Vance spoke in favor of convict labor and promised that the tracks would be laid into Asheville within the year.</a:t>
            </a:r>
            <a:endParaRPr lang="en-US" b="1" dirty="0"/>
          </a:p>
        </p:txBody>
      </p:sp>
      <p:sp>
        <p:nvSpPr>
          <p:cNvPr id="16" name="TextBox 15">
            <a:extLst>
              <a:ext uri="{FF2B5EF4-FFF2-40B4-BE49-F238E27FC236}">
                <a16:creationId xmlns:a16="http://schemas.microsoft.com/office/drawing/2014/main" id="{DCB9DC28-483E-404B-85B8-E3BF0405C5AF}"/>
              </a:ext>
            </a:extLst>
          </p:cNvPr>
          <p:cNvSpPr txBox="1"/>
          <p:nvPr/>
        </p:nvSpPr>
        <p:spPr>
          <a:xfrm>
            <a:off x="242011" y="2082623"/>
            <a:ext cx="5189055" cy="4708981"/>
          </a:xfrm>
          <a:prstGeom prst="rect">
            <a:avLst/>
          </a:prstGeom>
          <a:solidFill>
            <a:schemeClr val="accent1">
              <a:lumMod val="75000"/>
            </a:schemeClr>
          </a:solidFill>
          <a:ln w="76200">
            <a:solidFill>
              <a:srgbClr val="FF0000"/>
            </a:solidFill>
          </a:ln>
        </p:spPr>
        <p:txBody>
          <a:bodyPr wrap="square">
            <a:spAutoFit/>
          </a:bodyPr>
          <a:lstStyle/>
          <a:p>
            <a:pPr algn="l"/>
            <a:r>
              <a:rPr lang="en-US" sz="2000" b="0" i="0" dirty="0">
                <a:solidFill>
                  <a:schemeClr val="bg1"/>
                </a:solidFill>
                <a:effectLst/>
                <a:latin typeface="Comic Sans MS" panose="030F0702030302020204" pitchFamily="66" charset="0"/>
              </a:rPr>
              <a:t>Throughout the entire construction project, at least 125 convict laborers died as a direct result of ill-treatment, the danger of the work, and the harsh punishments doled out by guards.</a:t>
            </a:r>
          </a:p>
          <a:p>
            <a:pPr algn="l"/>
            <a:r>
              <a:rPr lang="en-US" sz="2000" b="0" i="0" dirty="0">
                <a:solidFill>
                  <a:schemeClr val="bg1"/>
                </a:solidFill>
                <a:effectLst/>
                <a:latin typeface="Comic Sans MS" panose="030F0702030302020204" pitchFamily="66" charset="0"/>
              </a:rPr>
              <a:t>Nearly all of the 558 convicts laboring to construct the Western North Carolina Railroad were African American men. Many of them were arrested under the state’s vagrancy laws, which allowed the arrest and imprisonment of the unemployed. After Reconstruction, </a:t>
            </a:r>
            <a:r>
              <a:rPr lang="en-US" sz="2000" b="0" i="1" u="sng" dirty="0">
                <a:solidFill>
                  <a:schemeClr val="bg1"/>
                </a:solidFill>
                <a:effectLst/>
                <a:latin typeface="Comic Sans MS" panose="030F0702030302020204" pitchFamily="66" charset="0"/>
              </a:rPr>
              <a:t>local governments</a:t>
            </a:r>
            <a:r>
              <a:rPr lang="en-US" sz="2000" b="0" i="0" dirty="0">
                <a:solidFill>
                  <a:schemeClr val="bg1"/>
                </a:solidFill>
                <a:effectLst/>
                <a:latin typeface="Comic Sans MS" panose="030F0702030302020204" pitchFamily="66" charset="0"/>
              </a:rPr>
              <a:t> utilized vagrancy laws, as well as other tactics, to target the African American population.</a:t>
            </a:r>
          </a:p>
        </p:txBody>
      </p:sp>
      <p:sp>
        <p:nvSpPr>
          <p:cNvPr id="11" name="Rectangle 10">
            <a:extLst>
              <a:ext uri="{FF2B5EF4-FFF2-40B4-BE49-F238E27FC236}">
                <a16:creationId xmlns:a16="http://schemas.microsoft.com/office/drawing/2014/main" id="{FF950A42-9631-47FB-BB76-7528E8CC9955}"/>
              </a:ext>
            </a:extLst>
          </p:cNvPr>
          <p:cNvSpPr/>
          <p:nvPr/>
        </p:nvSpPr>
        <p:spPr>
          <a:xfrm>
            <a:off x="5419584" y="5262801"/>
            <a:ext cx="4513928" cy="923330"/>
          </a:xfrm>
          <a:prstGeom prst="rect">
            <a:avLst/>
          </a:prstGeom>
          <a:noFill/>
        </p:spPr>
        <p:txBody>
          <a:bodyPr wrap="none" lIns="91440" tIns="45720" rIns="91440" bIns="45720">
            <a:spAutoFit/>
          </a:bodyPr>
          <a:lstStyle/>
          <a:p>
            <a:pPr algn="ctr"/>
            <a:r>
              <a:rPr lang="en-US" sz="5400" b="1" cap="none" spc="0" dirty="0">
                <a:ln w="6600">
                  <a:solidFill>
                    <a:schemeClr val="accent2"/>
                  </a:solidFill>
                  <a:prstDash val="solid"/>
                </a:ln>
                <a:solidFill>
                  <a:srgbClr val="FFFFFF"/>
                </a:solidFill>
                <a:effectLst>
                  <a:outerShdw dist="38100" dir="2700000" algn="tl" rotWithShape="0">
                    <a:schemeClr val="accent2"/>
                  </a:outerShdw>
                </a:effectLst>
              </a:rPr>
              <a:t>Reconstruction</a:t>
            </a:r>
          </a:p>
        </p:txBody>
      </p:sp>
    </p:spTree>
    <p:extLst>
      <p:ext uri="{BB962C8B-B14F-4D97-AF65-F5344CB8AC3E}">
        <p14:creationId xmlns:p14="http://schemas.microsoft.com/office/powerpoint/2010/main" val="16112905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2B7119-FAF7-4455-A93F-A4DEC34E6F73}"/>
              </a:ext>
            </a:extLst>
          </p:cNvPr>
          <p:cNvSpPr>
            <a:spLocks noGrp="1"/>
          </p:cNvSpPr>
          <p:nvPr>
            <p:ph sz="half" idx="1"/>
          </p:nvPr>
        </p:nvSpPr>
        <p:spPr>
          <a:xfrm>
            <a:off x="972119" y="857978"/>
            <a:ext cx="9945757" cy="1734220"/>
          </a:xfrm>
        </p:spPr>
        <p:txBody>
          <a:bodyPr>
            <a:noAutofit/>
          </a:bodyPr>
          <a:lstStyle/>
          <a:p>
            <a:r>
              <a:rPr lang="en-US" sz="1800" b="0" i="0" dirty="0">
                <a:solidFill>
                  <a:srgbClr val="444444"/>
                </a:solidFill>
                <a:effectLst/>
                <a:latin typeface="Times New Roman" panose="02020603050405020304" pitchFamily="18" charset="0"/>
                <a:cs typeface="Times New Roman" panose="02020603050405020304" pitchFamily="18" charset="0"/>
              </a:rPr>
              <a:t>The largest slave owner was Nicholas </a:t>
            </a:r>
            <a:r>
              <a:rPr lang="en-US" sz="1800" b="1" i="0" dirty="0">
                <a:solidFill>
                  <a:srgbClr val="444444"/>
                </a:solidFill>
                <a:effectLst/>
                <a:latin typeface="Times New Roman" panose="02020603050405020304" pitchFamily="18" charset="0"/>
                <a:cs typeface="Times New Roman" panose="02020603050405020304" pitchFamily="18" charset="0"/>
              </a:rPr>
              <a:t>Woodfin</a:t>
            </a:r>
            <a:r>
              <a:rPr lang="en-US" sz="1800" b="0" i="0" dirty="0">
                <a:solidFill>
                  <a:srgbClr val="444444"/>
                </a:solidFill>
                <a:effectLst/>
                <a:latin typeface="Times New Roman" panose="02020603050405020304" pitchFamily="18" charset="0"/>
                <a:cs typeface="Times New Roman" panose="02020603050405020304" pitchFamily="18" charset="0"/>
              </a:rPr>
              <a:t>, who owned 120 people living in 15 dwellings. The other large slave owners included the Patton, McDowell, Merrimon, Gudger, Baird, and Vance families.</a:t>
            </a:r>
          </a:p>
          <a:p>
            <a:r>
              <a:rPr lang="en-US" sz="1800" b="1" i="0" dirty="0">
                <a:solidFill>
                  <a:srgbClr val="444444"/>
                </a:solidFill>
                <a:effectLst/>
                <a:latin typeface="Times New Roman" panose="02020603050405020304" pitchFamily="18" charset="0"/>
                <a:cs typeface="Times New Roman" panose="02020603050405020304" pitchFamily="18" charset="0"/>
              </a:rPr>
              <a:t>1830-1835</a:t>
            </a:r>
            <a:r>
              <a:rPr lang="en-US" sz="1800" b="0" i="0" dirty="0">
                <a:solidFill>
                  <a:srgbClr val="444444"/>
                </a:solidFill>
                <a:effectLst/>
                <a:latin typeface="Times New Roman" panose="02020603050405020304" pitchFamily="18" charset="0"/>
                <a:cs typeface="Times New Roman" panose="02020603050405020304" pitchFamily="18" charset="0"/>
              </a:rPr>
              <a:t> — In 1830, an African slave known as “Sister Julia,” and an African slave male, only known as “Ned,” were given full membership in the </a:t>
            </a:r>
            <a:r>
              <a:rPr lang="en-US" sz="1800" b="1" i="0" dirty="0">
                <a:solidFill>
                  <a:srgbClr val="444444"/>
                </a:solidFill>
                <a:effectLst/>
                <a:latin typeface="Times New Roman" panose="02020603050405020304" pitchFamily="18" charset="0"/>
                <a:cs typeface="Times New Roman" panose="02020603050405020304" pitchFamily="18" charset="0"/>
              </a:rPr>
              <a:t>First Baptist Church of Asheville</a:t>
            </a:r>
            <a:r>
              <a:rPr lang="en-US" sz="1800" b="0" i="0" dirty="0">
                <a:solidFill>
                  <a:srgbClr val="444444"/>
                </a:solidFill>
                <a:effectLst/>
                <a:latin typeface="Times New Roman" panose="02020603050405020304" pitchFamily="18" charset="0"/>
                <a:cs typeface="Times New Roman" panose="02020603050405020304" pitchFamily="18" charset="0"/>
              </a:rPr>
              <a:t>. Women gave significant impetus to the formation of the church. Between 1845 and 1860, African women comprised 52% of the female membership of Asheville Baptist Church, later known as the First Baptist Church of Asheville.</a:t>
            </a:r>
            <a:endParaRPr lang="en-US" sz="1800" dirty="0">
              <a:latin typeface="Times New Roman" panose="02020603050405020304" pitchFamily="18" charset="0"/>
              <a:cs typeface="Times New Roman" panose="02020603050405020304" pitchFamily="18" charset="0"/>
            </a:endParaRPr>
          </a:p>
        </p:txBody>
      </p:sp>
      <p:sp>
        <p:nvSpPr>
          <p:cNvPr id="5" name="Date Placeholder 4">
            <a:extLst>
              <a:ext uri="{FF2B5EF4-FFF2-40B4-BE49-F238E27FC236}">
                <a16:creationId xmlns:a16="http://schemas.microsoft.com/office/drawing/2014/main" id="{D5D4B92D-A092-4CF0-8DC8-6B30DF8DFAF6}"/>
              </a:ext>
            </a:extLst>
          </p:cNvPr>
          <p:cNvSpPr>
            <a:spLocks noGrp="1"/>
          </p:cNvSpPr>
          <p:nvPr>
            <p:ph type="dt" sz="half" idx="10"/>
          </p:nvPr>
        </p:nvSpPr>
        <p:spPr/>
        <p:txBody>
          <a:bodyPr/>
          <a:lstStyle/>
          <a:p>
            <a:fld id="{57F15C53-CA85-47C8-AA0C-F4D28D4C6E0F}" type="datetime1">
              <a:rPr lang="en-US" smtClean="0"/>
              <a:t>6/3/2021</a:t>
            </a:fld>
            <a:endParaRPr lang="en-US"/>
          </a:p>
        </p:txBody>
      </p:sp>
      <p:sp>
        <p:nvSpPr>
          <p:cNvPr id="6" name="Footer Placeholder 5">
            <a:extLst>
              <a:ext uri="{FF2B5EF4-FFF2-40B4-BE49-F238E27FC236}">
                <a16:creationId xmlns:a16="http://schemas.microsoft.com/office/drawing/2014/main" id="{6C660E5E-DC73-487E-8710-A70AFAFD9EDF}"/>
              </a:ext>
            </a:extLst>
          </p:cNvPr>
          <p:cNvSpPr>
            <a:spLocks noGrp="1"/>
          </p:cNvSpPr>
          <p:nvPr>
            <p:ph type="ftr" sz="quarter" idx="11"/>
          </p:nvPr>
        </p:nvSpPr>
        <p:spPr/>
        <p:txBody>
          <a:bodyPr/>
          <a:lstStyle/>
          <a:p>
            <a:r>
              <a:rPr lang="en-US"/>
              <a:t>William H. Turner, PhD (c) June 2021</a:t>
            </a:r>
          </a:p>
        </p:txBody>
      </p:sp>
      <p:sp>
        <p:nvSpPr>
          <p:cNvPr id="7" name="Slide Number Placeholder 6">
            <a:extLst>
              <a:ext uri="{FF2B5EF4-FFF2-40B4-BE49-F238E27FC236}">
                <a16:creationId xmlns:a16="http://schemas.microsoft.com/office/drawing/2014/main" id="{4EBD7ECE-4D81-44AA-A746-46AEB63B400E}"/>
              </a:ext>
            </a:extLst>
          </p:cNvPr>
          <p:cNvSpPr>
            <a:spLocks noGrp="1"/>
          </p:cNvSpPr>
          <p:nvPr>
            <p:ph type="sldNum" sz="quarter" idx="12"/>
          </p:nvPr>
        </p:nvSpPr>
        <p:spPr/>
        <p:txBody>
          <a:bodyPr/>
          <a:lstStyle/>
          <a:p>
            <a:fld id="{6AA742EF-1849-401A-9C93-306C15253418}" type="slidenum">
              <a:rPr lang="en-US" smtClean="0"/>
              <a:t>22</a:t>
            </a:fld>
            <a:endParaRPr lang="en-US"/>
          </a:p>
        </p:txBody>
      </p:sp>
      <p:pic>
        <p:nvPicPr>
          <p:cNvPr id="7170" name="Picture 2" descr="James Vester Miller">
            <a:extLst>
              <a:ext uri="{FF2B5EF4-FFF2-40B4-BE49-F238E27FC236}">
                <a16:creationId xmlns:a16="http://schemas.microsoft.com/office/drawing/2014/main" id="{027C318D-E772-4BD9-9FB9-FACA07D73A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734" y="2768368"/>
            <a:ext cx="1524350" cy="200452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360CA2EA-E04B-4590-8567-C8FBBD573918}"/>
              </a:ext>
            </a:extLst>
          </p:cNvPr>
          <p:cNvSpPr txBox="1"/>
          <p:nvPr/>
        </p:nvSpPr>
        <p:spPr>
          <a:xfrm>
            <a:off x="1993084" y="2902983"/>
            <a:ext cx="8414507" cy="1200329"/>
          </a:xfrm>
          <a:prstGeom prst="rect">
            <a:avLst/>
          </a:prstGeom>
          <a:noFill/>
        </p:spPr>
        <p:txBody>
          <a:bodyPr wrap="square" rtlCol="0">
            <a:spAutoFit/>
          </a:bodyPr>
          <a:lstStyle/>
          <a:p>
            <a:pPr algn="l"/>
            <a:r>
              <a:rPr lang="en-US" b="1" i="0" dirty="0">
                <a:solidFill>
                  <a:srgbClr val="444444"/>
                </a:solidFill>
                <a:effectLst/>
                <a:latin typeface="Times New Roman" panose="02020603050405020304" pitchFamily="18" charset="0"/>
                <a:cs typeface="Times New Roman" panose="02020603050405020304" pitchFamily="18" charset="0"/>
              </a:rPr>
              <a:t>James Vester Miller </a:t>
            </a:r>
            <a:r>
              <a:rPr lang="en-US" b="0" i="0" dirty="0">
                <a:solidFill>
                  <a:srgbClr val="444444"/>
                </a:solidFill>
                <a:effectLst/>
                <a:latin typeface="Times New Roman" panose="02020603050405020304" pitchFamily="18" charset="0"/>
                <a:cs typeface="Times New Roman" panose="02020603050405020304" pitchFamily="18" charset="0"/>
              </a:rPr>
              <a:t>(1858-1940) — Born a slave, James Vester Miller came to Asheville as a young man with practically no formal training.  Miller and Sons Construction Co., recognized as having the best brick masons in the city, specialized in building churches and commercial buildings.</a:t>
            </a:r>
            <a:endParaRPr lang="en-US" dirty="0"/>
          </a:p>
        </p:txBody>
      </p:sp>
      <p:sp>
        <p:nvSpPr>
          <p:cNvPr id="14" name="TextBox 13">
            <a:extLst>
              <a:ext uri="{FF2B5EF4-FFF2-40B4-BE49-F238E27FC236}">
                <a16:creationId xmlns:a16="http://schemas.microsoft.com/office/drawing/2014/main" id="{71EBC0EA-FEC8-4906-B39B-D67D46EB0E0F}"/>
              </a:ext>
            </a:extLst>
          </p:cNvPr>
          <p:cNvSpPr txBox="1"/>
          <p:nvPr/>
        </p:nvSpPr>
        <p:spPr>
          <a:xfrm>
            <a:off x="5563299" y="4103312"/>
            <a:ext cx="6094602" cy="1754326"/>
          </a:xfrm>
          <a:prstGeom prst="rect">
            <a:avLst/>
          </a:prstGeom>
          <a:noFill/>
        </p:spPr>
        <p:txBody>
          <a:bodyPr wrap="square">
            <a:spAutoFit/>
          </a:bodyPr>
          <a:lstStyle/>
          <a:p>
            <a:r>
              <a:rPr lang="en-US" b="1" i="0" dirty="0">
                <a:solidFill>
                  <a:srgbClr val="FFC000"/>
                </a:solidFill>
                <a:effectLst/>
                <a:highlight>
                  <a:srgbClr val="800000"/>
                </a:highlight>
                <a:latin typeface="Source Sans Pro" panose="020B0503030403020204" pitchFamily="34" charset="0"/>
              </a:rPr>
              <a:t>1880s </a:t>
            </a:r>
            <a:r>
              <a:rPr lang="en-US" b="0" i="0" dirty="0">
                <a:solidFill>
                  <a:srgbClr val="444444"/>
                </a:solidFill>
                <a:effectLst/>
                <a:latin typeface="Source Sans Pro" panose="020B0503030403020204" pitchFamily="34" charset="0"/>
              </a:rPr>
              <a:t>— </a:t>
            </a:r>
            <a:r>
              <a:rPr lang="en-US" b="1" i="0" dirty="0">
                <a:solidFill>
                  <a:srgbClr val="444444"/>
                </a:solidFill>
                <a:effectLst/>
                <a:latin typeface="Source Sans Pro" panose="020B0503030403020204" pitchFamily="34" charset="0"/>
              </a:rPr>
              <a:t>George W. Vanderbilt </a:t>
            </a:r>
            <a:r>
              <a:rPr lang="en-US" b="0" i="0" dirty="0">
                <a:solidFill>
                  <a:srgbClr val="444444"/>
                </a:solidFill>
                <a:effectLst/>
                <a:latin typeface="Source Sans Pro" panose="020B0503030403020204" pitchFamily="34" charset="0"/>
              </a:rPr>
              <a:t>builds the Biltmore Estate, buying some of the land from Black </a:t>
            </a:r>
            <a:r>
              <a:rPr lang="en-US" b="1" i="0" dirty="0">
                <a:solidFill>
                  <a:srgbClr val="444444"/>
                </a:solidFill>
                <a:effectLst/>
                <a:latin typeface="Source Sans Pro" panose="020B0503030403020204" pitchFamily="34" charset="0"/>
              </a:rPr>
              <a:t>Shiloh</a:t>
            </a:r>
            <a:r>
              <a:rPr lang="en-US" b="0" i="0" dirty="0">
                <a:solidFill>
                  <a:srgbClr val="444444"/>
                </a:solidFill>
                <a:effectLst/>
                <a:latin typeface="Source Sans Pro" panose="020B0503030403020204" pitchFamily="34" charset="0"/>
              </a:rPr>
              <a:t> residents off the property west of Hendersonville Road. Many skilled laborers hired to build the house remained in Asheville to work at the estate and live in the New Shiloh community east of Hendersonville Road.</a:t>
            </a:r>
            <a:endParaRPr lang="en-US" dirty="0"/>
          </a:p>
        </p:txBody>
      </p:sp>
      <p:sp>
        <p:nvSpPr>
          <p:cNvPr id="16" name="TextBox 15">
            <a:extLst>
              <a:ext uri="{FF2B5EF4-FFF2-40B4-BE49-F238E27FC236}">
                <a16:creationId xmlns:a16="http://schemas.microsoft.com/office/drawing/2014/main" id="{6B544911-13B9-4F27-B9F9-1C503AFC216E}"/>
              </a:ext>
            </a:extLst>
          </p:cNvPr>
          <p:cNvSpPr txBox="1"/>
          <p:nvPr/>
        </p:nvSpPr>
        <p:spPr>
          <a:xfrm rot="19778691">
            <a:off x="1670221" y="4713042"/>
            <a:ext cx="3822357" cy="923330"/>
          </a:xfrm>
          <a:prstGeom prst="rect">
            <a:avLst/>
          </a:prstGeom>
          <a:solidFill>
            <a:srgbClr val="FFC000"/>
          </a:solidFill>
        </p:spPr>
        <p:txBody>
          <a:bodyPr wrap="square">
            <a:spAutoFit/>
          </a:bodyPr>
          <a:lstStyle/>
          <a:p>
            <a:r>
              <a:rPr lang="en-US" b="1" i="0" dirty="0">
                <a:solidFill>
                  <a:srgbClr val="000000"/>
                </a:solidFill>
                <a:effectLst/>
                <a:latin typeface="Endeavors Body"/>
              </a:rPr>
              <a:t>The same black craftsmen who had constructed Biltmore also built the YMI.</a:t>
            </a:r>
            <a:endParaRPr lang="en-US" b="1" dirty="0"/>
          </a:p>
        </p:txBody>
      </p:sp>
      <p:sp>
        <p:nvSpPr>
          <p:cNvPr id="18" name="TextBox 17">
            <a:extLst>
              <a:ext uri="{FF2B5EF4-FFF2-40B4-BE49-F238E27FC236}">
                <a16:creationId xmlns:a16="http://schemas.microsoft.com/office/drawing/2014/main" id="{A882B177-F2B5-4C35-9B7A-69C9A160E031}"/>
              </a:ext>
            </a:extLst>
          </p:cNvPr>
          <p:cNvSpPr txBox="1"/>
          <p:nvPr/>
        </p:nvSpPr>
        <p:spPr>
          <a:xfrm>
            <a:off x="5463880" y="239290"/>
            <a:ext cx="6094602" cy="369332"/>
          </a:xfrm>
          <a:prstGeom prst="rect">
            <a:avLst/>
          </a:prstGeom>
          <a:noFill/>
        </p:spPr>
        <p:txBody>
          <a:bodyPr wrap="square">
            <a:spAutoFit/>
          </a:bodyPr>
          <a:lstStyle/>
          <a:p>
            <a:pPr algn="ctr"/>
            <a:r>
              <a:rPr lang="en-US" sz="1800" b="1" i="0" dirty="0">
                <a:solidFill>
                  <a:srgbClr val="8B2346"/>
                </a:solidFill>
                <a:effectLst/>
                <a:latin typeface="Source Sans Pro" panose="020B0503030403020204" pitchFamily="34" charset="0"/>
              </a:rPr>
              <a:t>History of African Americans in Buncombe County</a:t>
            </a:r>
          </a:p>
        </p:txBody>
      </p:sp>
    </p:spTree>
    <p:extLst>
      <p:ext uri="{BB962C8B-B14F-4D97-AF65-F5344CB8AC3E}">
        <p14:creationId xmlns:p14="http://schemas.microsoft.com/office/powerpoint/2010/main" val="2455081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B761509-3B9A-49A6-A84B-C3D86811697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Freeform: Shape 22">
            <a:extLst>
              <a:ext uri="{FF2B5EF4-FFF2-40B4-BE49-F238E27FC236}">
                <a16:creationId xmlns:a16="http://schemas.microsoft.com/office/drawing/2014/main" id="{91DE43FD-EB47-414A-B0AB-169B0FFFA52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272922" cy="6858000"/>
          </a:xfrm>
          <a:custGeom>
            <a:avLst/>
            <a:gdLst>
              <a:gd name="connsiteX0" fmla="*/ 0 w 9272922"/>
              <a:gd name="connsiteY0" fmla="*/ 0 h 6858000"/>
              <a:gd name="connsiteX1" fmla="*/ 1733417 w 9272922"/>
              <a:gd name="connsiteY1" fmla="*/ 0 h 6858000"/>
              <a:gd name="connsiteX2" fmla="*/ 3307976 w 9272922"/>
              <a:gd name="connsiteY2" fmla="*/ 0 h 6858000"/>
              <a:gd name="connsiteX3" fmla="*/ 8126249 w 9272922"/>
              <a:gd name="connsiteY3" fmla="*/ 0 h 6858000"/>
              <a:gd name="connsiteX4" fmla="*/ 8138896 w 9272922"/>
              <a:gd name="connsiteY4" fmla="*/ 31774 h 6858000"/>
              <a:gd name="connsiteX5" fmla="*/ 9193904 w 9272922"/>
              <a:gd name="connsiteY5" fmla="*/ 2682457 h 6858000"/>
              <a:gd name="connsiteX6" fmla="*/ 9193904 w 9272922"/>
              <a:gd name="connsiteY6" fmla="*/ 3752208 h 6858000"/>
              <a:gd name="connsiteX7" fmla="*/ 8036400 w 9272922"/>
              <a:gd name="connsiteY7" fmla="*/ 6660411 h 6858000"/>
              <a:gd name="connsiteX8" fmla="*/ 7957938 w 9272922"/>
              <a:gd name="connsiteY8" fmla="*/ 6857542 h 6858000"/>
              <a:gd name="connsiteX9" fmla="*/ 3307976 w 9272922"/>
              <a:gd name="connsiteY9" fmla="*/ 6857542 h 6858000"/>
              <a:gd name="connsiteX10" fmla="*/ 3307976 w 9272922"/>
              <a:gd name="connsiteY10" fmla="*/ 6858000 h 6858000"/>
              <a:gd name="connsiteX11" fmla="*/ 0 w 9272922"/>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72922" h="6858000">
                <a:moveTo>
                  <a:pt x="0" y="0"/>
                </a:moveTo>
                <a:lnTo>
                  <a:pt x="1733417" y="0"/>
                </a:lnTo>
                <a:lnTo>
                  <a:pt x="3307976" y="0"/>
                </a:lnTo>
                <a:lnTo>
                  <a:pt x="8126249" y="0"/>
                </a:lnTo>
                <a:lnTo>
                  <a:pt x="8138896" y="31774"/>
                </a:lnTo>
                <a:cubicBezTo>
                  <a:pt x="9193904" y="2682457"/>
                  <a:pt x="9193904" y="2682457"/>
                  <a:pt x="9193904" y="2682457"/>
                </a:cubicBezTo>
                <a:cubicBezTo>
                  <a:pt x="9299262" y="2988100"/>
                  <a:pt x="9299262" y="3446565"/>
                  <a:pt x="9193904" y="3752208"/>
                </a:cubicBezTo>
                <a:cubicBezTo>
                  <a:pt x="8709916" y="4968215"/>
                  <a:pt x="8331802" y="5918220"/>
                  <a:pt x="8036400" y="6660411"/>
                </a:cubicBezTo>
                <a:lnTo>
                  <a:pt x="7957938" y="6857542"/>
                </a:lnTo>
                <a:lnTo>
                  <a:pt x="3307976" y="6857542"/>
                </a:lnTo>
                <a:lnTo>
                  <a:pt x="3307976"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5" name="Group 24">
            <a:extLst>
              <a:ext uri="{FF2B5EF4-FFF2-40B4-BE49-F238E27FC236}">
                <a16:creationId xmlns:a16="http://schemas.microsoft.com/office/drawing/2014/main" id="{58495BCC-CE77-4CC2-952E-846F41119FD5}"/>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160561" y="1075188"/>
            <a:ext cx="1562267" cy="1172973"/>
            <a:chOff x="9160561" y="1075188"/>
            <a:chExt cx="1562267" cy="1172973"/>
          </a:xfrm>
        </p:grpSpPr>
        <p:sp>
          <p:nvSpPr>
            <p:cNvPr id="26" name="Freeform 5">
              <a:extLst>
                <a:ext uri="{FF2B5EF4-FFF2-40B4-BE49-F238E27FC236}">
                  <a16:creationId xmlns:a16="http://schemas.microsoft.com/office/drawing/2014/main" id="{1B42538B-E30F-4967-A6C1-8EBA775F4D60}"/>
                </a:ext>
                <a:ext uri="{C183D7F6-B498-43B3-948B-1728B52AA6E4}">
                  <adec:decorative xmlns=""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160561" y="1423846"/>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27" name="Freeform 5">
              <a:extLst>
                <a:ext uri="{FF2B5EF4-FFF2-40B4-BE49-F238E27FC236}">
                  <a16:creationId xmlns:a16="http://schemas.microsoft.com/office/drawing/2014/main" id="{9A6BD9AC-4DE7-4B20-8547-4E3B375C21F7}"/>
                </a:ext>
                <a:ext uri="{C183D7F6-B498-43B3-948B-1728B52AA6E4}">
                  <adec:decorative xmlns=""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960661" y="1075188"/>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graphicFrame>
        <p:nvGraphicFramePr>
          <p:cNvPr id="2" name="Chart 1">
            <a:extLst>
              <a:ext uri="{FF2B5EF4-FFF2-40B4-BE49-F238E27FC236}">
                <a16:creationId xmlns:a16="http://schemas.microsoft.com/office/drawing/2014/main" id="{C0AE047B-37CE-4204-814F-F9C16E0DED0B}"/>
              </a:ext>
            </a:extLst>
          </p:cNvPr>
          <p:cNvGraphicFramePr>
            <a:graphicFrameLocks/>
          </p:cNvGraphicFramePr>
          <p:nvPr>
            <p:extLst>
              <p:ext uri="{D42A27DB-BD31-4B8C-83A1-F6EECF244321}">
                <p14:modId xmlns:p14="http://schemas.microsoft.com/office/powerpoint/2010/main" val="905824127"/>
              </p:ext>
            </p:extLst>
          </p:nvPr>
        </p:nvGraphicFramePr>
        <p:xfrm>
          <a:off x="643467" y="643466"/>
          <a:ext cx="7047923" cy="5566833"/>
        </p:xfrm>
        <a:graphic>
          <a:graphicData uri="http://schemas.openxmlformats.org/drawingml/2006/chart">
            <c:chart xmlns:c="http://schemas.openxmlformats.org/drawingml/2006/chart" xmlns:r="http://schemas.openxmlformats.org/officeDocument/2006/relationships" r:id="rId2"/>
          </a:graphicData>
        </a:graphic>
      </p:graphicFrame>
      <p:sp>
        <p:nvSpPr>
          <p:cNvPr id="17" name="Star: 5 Points 16">
            <a:extLst>
              <a:ext uri="{FF2B5EF4-FFF2-40B4-BE49-F238E27FC236}">
                <a16:creationId xmlns:a16="http://schemas.microsoft.com/office/drawing/2014/main" id="{01B74D78-B410-48D4-871C-EB89F60AF223}"/>
              </a:ext>
            </a:extLst>
          </p:cNvPr>
          <p:cNvSpPr/>
          <p:nvPr/>
        </p:nvSpPr>
        <p:spPr>
          <a:xfrm>
            <a:off x="4271391" y="1661020"/>
            <a:ext cx="201336" cy="21811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B87FD3DD-C6FD-4D96-8334-A491FF7F727F}"/>
              </a:ext>
            </a:extLst>
          </p:cNvPr>
          <p:cNvSpPr txBox="1"/>
          <p:nvPr/>
        </p:nvSpPr>
        <p:spPr>
          <a:xfrm>
            <a:off x="8995587" y="765484"/>
            <a:ext cx="2530388" cy="4538444"/>
          </a:xfrm>
          <a:prstGeom prst="rect">
            <a:avLst/>
          </a:prstGeom>
          <a:solidFill>
            <a:schemeClr val="bg1"/>
          </a:solidFill>
        </p:spPr>
        <p:txBody>
          <a:bodyPr wrap="square" rtlCol="0">
            <a:spAutoFit/>
          </a:bodyPr>
          <a:lstStyle/>
          <a:p>
            <a:endParaRPr lang="en-US" dirty="0"/>
          </a:p>
        </p:txBody>
      </p:sp>
      <p:sp>
        <p:nvSpPr>
          <p:cNvPr id="20" name="Star: 5 Points 19">
            <a:extLst>
              <a:ext uri="{FF2B5EF4-FFF2-40B4-BE49-F238E27FC236}">
                <a16:creationId xmlns:a16="http://schemas.microsoft.com/office/drawing/2014/main" id="{8B57231B-41FA-4E88-9D36-5733D4D78E44}"/>
              </a:ext>
            </a:extLst>
          </p:cNvPr>
          <p:cNvSpPr/>
          <p:nvPr/>
        </p:nvSpPr>
        <p:spPr>
          <a:xfrm>
            <a:off x="9034862" y="1660016"/>
            <a:ext cx="201336" cy="21811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D102A86B-F737-414D-A293-FB78C9E345DF}"/>
              </a:ext>
            </a:extLst>
          </p:cNvPr>
          <p:cNvSpPr txBox="1"/>
          <p:nvPr/>
        </p:nvSpPr>
        <p:spPr>
          <a:xfrm>
            <a:off x="9268596" y="1264991"/>
            <a:ext cx="2057785" cy="3539430"/>
          </a:xfrm>
          <a:prstGeom prst="rect">
            <a:avLst/>
          </a:prstGeom>
          <a:noFill/>
        </p:spPr>
        <p:txBody>
          <a:bodyPr wrap="square" rtlCol="0">
            <a:spAutoFit/>
          </a:bodyPr>
          <a:lstStyle/>
          <a:p>
            <a:r>
              <a:rPr lang="en-US" sz="2800" dirty="0">
                <a:latin typeface="Garamond" panose="02020404030301010803" pitchFamily="18" charset="0"/>
              </a:rPr>
              <a:t>Buncombe County Black population almost the </a:t>
            </a:r>
            <a:r>
              <a:rPr lang="en-US" sz="2800" u="sng" dirty="0">
                <a:latin typeface="Garamond" panose="02020404030301010803" pitchFamily="18" charset="0"/>
              </a:rPr>
              <a:t>same</a:t>
            </a:r>
            <a:r>
              <a:rPr lang="en-US" sz="2800" dirty="0">
                <a:latin typeface="Garamond" panose="02020404030301010803" pitchFamily="18" charset="0"/>
              </a:rPr>
              <a:t> in 2020 as it was in </a:t>
            </a:r>
            <a:r>
              <a:rPr lang="en-US" sz="2800" b="1" dirty="0">
                <a:solidFill>
                  <a:schemeClr val="accent2">
                    <a:lumMod val="75000"/>
                  </a:schemeClr>
                </a:solidFill>
                <a:latin typeface="Garamond" panose="02020404030301010803" pitchFamily="18" charset="0"/>
              </a:rPr>
              <a:t>1930</a:t>
            </a:r>
            <a:r>
              <a:rPr lang="en-US" sz="2800" dirty="0">
                <a:latin typeface="Garamond" panose="02020404030301010803" pitchFamily="18" charset="0"/>
              </a:rPr>
              <a:t>: +/- 16,800</a:t>
            </a:r>
          </a:p>
        </p:txBody>
      </p:sp>
      <p:sp>
        <p:nvSpPr>
          <p:cNvPr id="24" name="Star: 5 Points 23">
            <a:extLst>
              <a:ext uri="{FF2B5EF4-FFF2-40B4-BE49-F238E27FC236}">
                <a16:creationId xmlns:a16="http://schemas.microsoft.com/office/drawing/2014/main" id="{7706782F-697E-49C5-9506-BB552087B8C2}"/>
              </a:ext>
            </a:extLst>
          </p:cNvPr>
          <p:cNvSpPr/>
          <p:nvPr/>
        </p:nvSpPr>
        <p:spPr>
          <a:xfrm>
            <a:off x="7284440" y="1687585"/>
            <a:ext cx="201336" cy="21811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503AB887-D57E-45A4-BCE0-972AB3ECBF02}"/>
              </a:ext>
            </a:extLst>
          </p:cNvPr>
          <p:cNvSpPr txBox="1"/>
          <p:nvPr/>
        </p:nvSpPr>
        <p:spPr>
          <a:xfrm>
            <a:off x="794584" y="2045337"/>
            <a:ext cx="822121" cy="369332"/>
          </a:xfrm>
          <a:prstGeom prst="rect">
            <a:avLst/>
          </a:prstGeom>
          <a:solidFill>
            <a:schemeClr val="accent2"/>
          </a:solidFill>
          <a:ln>
            <a:solidFill>
              <a:schemeClr val="tx1"/>
            </a:solidFill>
          </a:ln>
        </p:spPr>
        <p:txBody>
          <a:bodyPr wrap="square" rtlCol="0">
            <a:spAutoFit/>
          </a:bodyPr>
          <a:lstStyle/>
          <a:p>
            <a:r>
              <a:rPr lang="en-US" dirty="0"/>
              <a:t>16,000</a:t>
            </a:r>
          </a:p>
        </p:txBody>
      </p:sp>
      <p:cxnSp>
        <p:nvCxnSpPr>
          <p:cNvPr id="34" name="Straight Connector 33">
            <a:extLst>
              <a:ext uri="{FF2B5EF4-FFF2-40B4-BE49-F238E27FC236}">
                <a16:creationId xmlns:a16="http://schemas.microsoft.com/office/drawing/2014/main" id="{9729D1C6-1A86-4D9D-96AF-653DA3192DDB}"/>
              </a:ext>
            </a:extLst>
          </p:cNvPr>
          <p:cNvCxnSpPr>
            <a:cxnSpLocks/>
            <a:stCxn id="32" idx="3"/>
          </p:cNvCxnSpPr>
          <p:nvPr/>
        </p:nvCxnSpPr>
        <p:spPr>
          <a:xfrm>
            <a:off x="1616705" y="2230003"/>
            <a:ext cx="6322222"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1" name="Date Placeholder 40">
            <a:extLst>
              <a:ext uri="{FF2B5EF4-FFF2-40B4-BE49-F238E27FC236}">
                <a16:creationId xmlns:a16="http://schemas.microsoft.com/office/drawing/2014/main" id="{95C117E7-5B51-46F7-AC6B-5F15A9EE6A90}"/>
              </a:ext>
            </a:extLst>
          </p:cNvPr>
          <p:cNvSpPr>
            <a:spLocks noGrp="1"/>
          </p:cNvSpPr>
          <p:nvPr>
            <p:ph type="dt" sz="half" idx="10"/>
          </p:nvPr>
        </p:nvSpPr>
        <p:spPr/>
        <p:txBody>
          <a:bodyPr/>
          <a:lstStyle/>
          <a:p>
            <a:fld id="{0608ADE1-57E9-49D9-8C3E-2B7D36FCE6F2}" type="datetime1">
              <a:rPr lang="en-US" smtClean="0"/>
              <a:t>6/3/2021</a:t>
            </a:fld>
            <a:endParaRPr lang="en-US"/>
          </a:p>
        </p:txBody>
      </p:sp>
      <p:sp>
        <p:nvSpPr>
          <p:cNvPr id="42" name="Footer Placeholder 41">
            <a:extLst>
              <a:ext uri="{FF2B5EF4-FFF2-40B4-BE49-F238E27FC236}">
                <a16:creationId xmlns:a16="http://schemas.microsoft.com/office/drawing/2014/main" id="{1CD887C0-D9C8-4508-8F55-9DA76987D1E5}"/>
              </a:ext>
            </a:extLst>
          </p:cNvPr>
          <p:cNvSpPr>
            <a:spLocks noGrp="1"/>
          </p:cNvSpPr>
          <p:nvPr>
            <p:ph type="ftr" sz="quarter" idx="11"/>
          </p:nvPr>
        </p:nvSpPr>
        <p:spPr/>
        <p:txBody>
          <a:bodyPr/>
          <a:lstStyle/>
          <a:p>
            <a:r>
              <a:rPr lang="en-US"/>
              <a:t>William H. Turner, PhD (c) June 2021</a:t>
            </a:r>
          </a:p>
        </p:txBody>
      </p:sp>
      <p:sp>
        <p:nvSpPr>
          <p:cNvPr id="43" name="Slide Number Placeholder 42">
            <a:extLst>
              <a:ext uri="{FF2B5EF4-FFF2-40B4-BE49-F238E27FC236}">
                <a16:creationId xmlns:a16="http://schemas.microsoft.com/office/drawing/2014/main" id="{E8FE4BB7-161A-43C8-B615-C0B705D6FEDC}"/>
              </a:ext>
            </a:extLst>
          </p:cNvPr>
          <p:cNvSpPr>
            <a:spLocks noGrp="1"/>
          </p:cNvSpPr>
          <p:nvPr>
            <p:ph type="sldNum" sz="quarter" idx="12"/>
          </p:nvPr>
        </p:nvSpPr>
        <p:spPr/>
        <p:txBody>
          <a:bodyPr/>
          <a:lstStyle/>
          <a:p>
            <a:fld id="{6AA742EF-1849-401A-9C93-306C15253418}" type="slidenum">
              <a:rPr lang="en-US" smtClean="0"/>
              <a:t>23</a:t>
            </a:fld>
            <a:endParaRPr lang="en-US"/>
          </a:p>
        </p:txBody>
      </p:sp>
      <p:cxnSp>
        <p:nvCxnSpPr>
          <p:cNvPr id="12" name="Straight Arrow Connector 11">
            <a:extLst>
              <a:ext uri="{FF2B5EF4-FFF2-40B4-BE49-F238E27FC236}">
                <a16:creationId xmlns:a16="http://schemas.microsoft.com/office/drawing/2014/main" id="{E05559BB-8EE3-49B7-9397-2BD0715DDE91}"/>
              </a:ext>
            </a:extLst>
          </p:cNvPr>
          <p:cNvCxnSpPr>
            <a:cxnSpLocks/>
          </p:cNvCxnSpPr>
          <p:nvPr/>
        </p:nvCxnSpPr>
        <p:spPr>
          <a:xfrm>
            <a:off x="4353339" y="2055276"/>
            <a:ext cx="5031944"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0" name="Picture 29" descr="A picture containing text, clock&#10;&#10;Description automatically generated">
            <a:extLst>
              <a:ext uri="{FF2B5EF4-FFF2-40B4-BE49-F238E27FC236}">
                <a16:creationId xmlns:a16="http://schemas.microsoft.com/office/drawing/2014/main" id="{08403E1E-E0BB-46F2-8923-B61091221662}"/>
              </a:ext>
            </a:extLst>
          </p:cNvPr>
          <p:cNvPicPr>
            <a:picLocks noChangeAspect="1"/>
          </p:cNvPicPr>
          <p:nvPr/>
        </p:nvPicPr>
        <p:blipFill rotWithShape="1">
          <a:blip r:embed="rId3" cstate="hqprint">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rcRect r="3" b="3"/>
          <a:stretch/>
        </p:blipFill>
        <p:spPr>
          <a:xfrm>
            <a:off x="1825267" y="2671981"/>
            <a:ext cx="1250044" cy="1250044"/>
          </a:xfrm>
          <a:custGeom>
            <a:avLst/>
            <a:gdLst/>
            <a:ahLst/>
            <a:cxnLst/>
            <a:rect l="l" t="t" r="r" b="b"/>
            <a:pathLst>
              <a:path w="1999274" h="2247255">
                <a:moveTo>
                  <a:pt x="108501" y="0"/>
                </a:moveTo>
                <a:lnTo>
                  <a:pt x="1890773" y="0"/>
                </a:lnTo>
                <a:cubicBezTo>
                  <a:pt x="1950696" y="0"/>
                  <a:pt x="1999274" y="48578"/>
                  <a:pt x="1999274" y="108501"/>
                </a:cubicBezTo>
                <a:lnTo>
                  <a:pt x="1999274" y="2138754"/>
                </a:lnTo>
                <a:cubicBezTo>
                  <a:pt x="1999274" y="2198677"/>
                  <a:pt x="1950696" y="2247255"/>
                  <a:pt x="1890773" y="2247255"/>
                </a:cubicBezTo>
                <a:lnTo>
                  <a:pt x="108501" y="2247255"/>
                </a:lnTo>
                <a:cubicBezTo>
                  <a:pt x="48578" y="2247255"/>
                  <a:pt x="0" y="2198677"/>
                  <a:pt x="0" y="2138754"/>
                </a:cubicBezTo>
                <a:lnTo>
                  <a:pt x="0" y="108501"/>
                </a:lnTo>
                <a:cubicBezTo>
                  <a:pt x="0" y="48578"/>
                  <a:pt x="48578" y="0"/>
                  <a:pt x="108501" y="0"/>
                </a:cubicBezTo>
                <a:close/>
              </a:path>
            </a:pathLst>
          </a:custGeom>
          <a:ln>
            <a:noFill/>
          </a:ln>
        </p:spPr>
      </p:pic>
      <p:sp>
        <p:nvSpPr>
          <p:cNvPr id="33" name="TextBox 32">
            <a:extLst>
              <a:ext uri="{FF2B5EF4-FFF2-40B4-BE49-F238E27FC236}">
                <a16:creationId xmlns:a16="http://schemas.microsoft.com/office/drawing/2014/main" id="{6D3988C6-656A-4860-9415-45A74CB53916}"/>
              </a:ext>
            </a:extLst>
          </p:cNvPr>
          <p:cNvSpPr txBox="1"/>
          <p:nvPr/>
        </p:nvSpPr>
        <p:spPr>
          <a:xfrm>
            <a:off x="28010" y="163146"/>
            <a:ext cx="6094602" cy="369332"/>
          </a:xfrm>
          <a:prstGeom prst="rect">
            <a:avLst/>
          </a:prstGeom>
          <a:noFill/>
        </p:spPr>
        <p:txBody>
          <a:bodyPr wrap="square">
            <a:spAutoFit/>
          </a:bodyPr>
          <a:lstStyle/>
          <a:p>
            <a:pPr algn="ctr"/>
            <a:r>
              <a:rPr lang="en-US" sz="1800" b="1" i="0" dirty="0">
                <a:solidFill>
                  <a:srgbClr val="8B2346"/>
                </a:solidFill>
                <a:effectLst/>
                <a:latin typeface="Source Sans Pro" panose="020B0503030403020204" pitchFamily="34" charset="0"/>
              </a:rPr>
              <a:t>History of African Americans in Buncombe County</a:t>
            </a:r>
          </a:p>
        </p:txBody>
      </p:sp>
    </p:spTree>
    <p:extLst>
      <p:ext uri="{BB962C8B-B14F-4D97-AF65-F5344CB8AC3E}">
        <p14:creationId xmlns:p14="http://schemas.microsoft.com/office/powerpoint/2010/main" val="22243065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C0AE047B-37CE-4204-814F-F9C16E0DED0B}"/>
              </a:ext>
            </a:extLst>
          </p:cNvPr>
          <p:cNvGraphicFramePr>
            <a:graphicFrameLocks/>
          </p:cNvGraphicFramePr>
          <p:nvPr/>
        </p:nvGraphicFramePr>
        <p:xfrm>
          <a:off x="643467" y="643466"/>
          <a:ext cx="7047923" cy="5566833"/>
        </p:xfrm>
        <a:graphic>
          <a:graphicData uri="http://schemas.openxmlformats.org/drawingml/2006/chart">
            <c:chart xmlns:c="http://schemas.openxmlformats.org/drawingml/2006/chart" xmlns:r="http://schemas.openxmlformats.org/officeDocument/2006/relationships" r:id="rId2"/>
          </a:graphicData>
        </a:graphic>
      </p:graphicFrame>
      <p:sp>
        <p:nvSpPr>
          <p:cNvPr id="17" name="Star: 5 Points 16">
            <a:extLst>
              <a:ext uri="{FF2B5EF4-FFF2-40B4-BE49-F238E27FC236}">
                <a16:creationId xmlns:a16="http://schemas.microsoft.com/office/drawing/2014/main" id="{01B74D78-B410-48D4-871C-EB89F60AF223}"/>
              </a:ext>
            </a:extLst>
          </p:cNvPr>
          <p:cNvSpPr/>
          <p:nvPr/>
        </p:nvSpPr>
        <p:spPr>
          <a:xfrm>
            <a:off x="4271391" y="1661020"/>
            <a:ext cx="201336" cy="21811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tar: 5 Points 23">
            <a:extLst>
              <a:ext uri="{FF2B5EF4-FFF2-40B4-BE49-F238E27FC236}">
                <a16:creationId xmlns:a16="http://schemas.microsoft.com/office/drawing/2014/main" id="{7706782F-697E-49C5-9506-BB552087B8C2}"/>
              </a:ext>
            </a:extLst>
          </p:cNvPr>
          <p:cNvSpPr/>
          <p:nvPr/>
        </p:nvSpPr>
        <p:spPr>
          <a:xfrm>
            <a:off x="7284440" y="1687585"/>
            <a:ext cx="201336" cy="21811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Arrow Connector 13">
            <a:extLst>
              <a:ext uri="{FF2B5EF4-FFF2-40B4-BE49-F238E27FC236}">
                <a16:creationId xmlns:a16="http://schemas.microsoft.com/office/drawing/2014/main" id="{2740B8FB-FFAA-4CF0-961F-046AD21163BC}"/>
              </a:ext>
            </a:extLst>
          </p:cNvPr>
          <p:cNvCxnSpPr>
            <a:cxnSpLocks/>
          </p:cNvCxnSpPr>
          <p:nvPr/>
        </p:nvCxnSpPr>
        <p:spPr>
          <a:xfrm>
            <a:off x="4372059" y="1905696"/>
            <a:ext cx="1366011" cy="971728"/>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EBF86C27-1516-49E7-914D-FB5CB2411D58}"/>
              </a:ext>
            </a:extLst>
          </p:cNvPr>
          <p:cNvCxnSpPr>
            <a:cxnSpLocks/>
          </p:cNvCxnSpPr>
          <p:nvPr/>
        </p:nvCxnSpPr>
        <p:spPr>
          <a:xfrm>
            <a:off x="9248839" y="1046071"/>
            <a:ext cx="0" cy="1614635"/>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203B258D-3F36-4DCF-B70C-E7B16E65E447}"/>
              </a:ext>
            </a:extLst>
          </p:cNvPr>
          <p:cNvSpPr txBox="1"/>
          <p:nvPr/>
        </p:nvSpPr>
        <p:spPr>
          <a:xfrm>
            <a:off x="9546402" y="988583"/>
            <a:ext cx="2224436" cy="1938992"/>
          </a:xfrm>
          <a:prstGeom prst="rect">
            <a:avLst/>
          </a:prstGeom>
          <a:noFill/>
        </p:spPr>
        <p:txBody>
          <a:bodyPr wrap="square" rtlCol="0">
            <a:spAutoFit/>
          </a:bodyPr>
          <a:lstStyle/>
          <a:p>
            <a:r>
              <a:rPr lang="en-US" sz="2000" dirty="0">
                <a:latin typeface="Garamond" panose="02020404030301010803" pitchFamily="18" charset="0"/>
              </a:rPr>
              <a:t>What factors accounted for the </a:t>
            </a:r>
            <a:r>
              <a:rPr lang="en-US" sz="2000" b="1" dirty="0">
                <a:solidFill>
                  <a:srgbClr val="FF0000"/>
                </a:solidFill>
                <a:latin typeface="Garamond" panose="02020404030301010803" pitchFamily="18" charset="0"/>
              </a:rPr>
              <a:t>decline</a:t>
            </a:r>
            <a:r>
              <a:rPr lang="en-US" sz="2000" dirty="0">
                <a:latin typeface="Garamond" panose="02020404030301010803" pitchFamily="18" charset="0"/>
              </a:rPr>
              <a:t> in Black population between </a:t>
            </a:r>
            <a:r>
              <a:rPr lang="en-US" sz="2000" b="1" dirty="0">
                <a:latin typeface="Garamond" panose="02020404030301010803" pitchFamily="18" charset="0"/>
              </a:rPr>
              <a:t>1930</a:t>
            </a:r>
            <a:r>
              <a:rPr lang="en-US" sz="2000" dirty="0">
                <a:latin typeface="Garamond" panose="02020404030301010803" pitchFamily="18" charset="0"/>
              </a:rPr>
              <a:t> and </a:t>
            </a:r>
            <a:r>
              <a:rPr lang="en-US" sz="2000" b="1" dirty="0">
                <a:latin typeface="Garamond" panose="02020404030301010803" pitchFamily="18" charset="0"/>
              </a:rPr>
              <a:t>1970</a:t>
            </a:r>
            <a:r>
              <a:rPr lang="en-US" sz="2000" dirty="0">
                <a:latin typeface="Garamond" panose="02020404030301010803" pitchFamily="18" charset="0"/>
              </a:rPr>
              <a:t>?   (</a:t>
            </a:r>
            <a:r>
              <a:rPr lang="en-US" sz="2000" b="1" dirty="0">
                <a:highlight>
                  <a:srgbClr val="FF0000"/>
                </a:highlight>
                <a:latin typeface="Garamond" panose="02020404030301010803" pitchFamily="18" charset="0"/>
              </a:rPr>
              <a:t>4,000 fewer</a:t>
            </a:r>
            <a:r>
              <a:rPr lang="en-US" sz="2000" dirty="0">
                <a:latin typeface="Garamond" panose="02020404030301010803" pitchFamily="18" charset="0"/>
              </a:rPr>
              <a:t>)</a:t>
            </a:r>
          </a:p>
        </p:txBody>
      </p:sp>
      <p:sp>
        <p:nvSpPr>
          <p:cNvPr id="32" name="TextBox 31">
            <a:extLst>
              <a:ext uri="{FF2B5EF4-FFF2-40B4-BE49-F238E27FC236}">
                <a16:creationId xmlns:a16="http://schemas.microsoft.com/office/drawing/2014/main" id="{503AB887-D57E-45A4-BCE0-972AB3ECBF02}"/>
              </a:ext>
            </a:extLst>
          </p:cNvPr>
          <p:cNvSpPr txBox="1"/>
          <p:nvPr/>
        </p:nvSpPr>
        <p:spPr>
          <a:xfrm>
            <a:off x="794584" y="2045337"/>
            <a:ext cx="822121" cy="369332"/>
          </a:xfrm>
          <a:prstGeom prst="rect">
            <a:avLst/>
          </a:prstGeom>
          <a:solidFill>
            <a:schemeClr val="accent2"/>
          </a:solidFill>
          <a:ln>
            <a:solidFill>
              <a:schemeClr val="tx1"/>
            </a:solidFill>
          </a:ln>
        </p:spPr>
        <p:txBody>
          <a:bodyPr wrap="square" rtlCol="0">
            <a:spAutoFit/>
          </a:bodyPr>
          <a:lstStyle/>
          <a:p>
            <a:r>
              <a:rPr lang="en-US" dirty="0"/>
              <a:t>16,000</a:t>
            </a:r>
          </a:p>
        </p:txBody>
      </p:sp>
      <p:cxnSp>
        <p:nvCxnSpPr>
          <p:cNvPr id="34" name="Straight Connector 33">
            <a:extLst>
              <a:ext uri="{FF2B5EF4-FFF2-40B4-BE49-F238E27FC236}">
                <a16:creationId xmlns:a16="http://schemas.microsoft.com/office/drawing/2014/main" id="{9729D1C6-1A86-4D9D-96AF-653DA3192DDB}"/>
              </a:ext>
            </a:extLst>
          </p:cNvPr>
          <p:cNvCxnSpPr>
            <a:cxnSpLocks/>
            <a:stCxn id="32" idx="3"/>
          </p:cNvCxnSpPr>
          <p:nvPr/>
        </p:nvCxnSpPr>
        <p:spPr>
          <a:xfrm>
            <a:off x="1616705" y="2230003"/>
            <a:ext cx="6322222"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7" name="Flowchart: Connector 36">
            <a:extLst>
              <a:ext uri="{FF2B5EF4-FFF2-40B4-BE49-F238E27FC236}">
                <a16:creationId xmlns:a16="http://schemas.microsoft.com/office/drawing/2014/main" id="{7393875F-55D4-482E-BBAA-EDA8F1325DE0}"/>
              </a:ext>
            </a:extLst>
          </p:cNvPr>
          <p:cNvSpPr/>
          <p:nvPr/>
        </p:nvSpPr>
        <p:spPr>
          <a:xfrm>
            <a:off x="4144161" y="1879131"/>
            <a:ext cx="1657369" cy="1375306"/>
          </a:xfrm>
          <a:prstGeom prst="flowChartConnector">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60E81231-2B0E-40FD-88EC-E23BB66CD575}"/>
              </a:ext>
            </a:extLst>
          </p:cNvPr>
          <p:cNvSpPr txBox="1"/>
          <p:nvPr/>
        </p:nvSpPr>
        <p:spPr>
          <a:xfrm>
            <a:off x="9090579" y="5659782"/>
            <a:ext cx="2457954" cy="369332"/>
          </a:xfrm>
          <a:prstGeom prst="rect">
            <a:avLst/>
          </a:prstGeom>
          <a:noFill/>
          <a:ln>
            <a:solidFill>
              <a:schemeClr val="bg1"/>
            </a:solidFill>
          </a:ln>
        </p:spPr>
        <p:txBody>
          <a:bodyPr wrap="square" rtlCol="0">
            <a:spAutoFit/>
          </a:bodyPr>
          <a:lstStyle/>
          <a:p>
            <a:pPr algn="ctr"/>
            <a:r>
              <a:rPr lang="en-US" dirty="0">
                <a:solidFill>
                  <a:schemeClr val="bg1"/>
                </a:solidFill>
              </a:rPr>
              <a:t> First US census: 1790</a:t>
            </a:r>
          </a:p>
        </p:txBody>
      </p:sp>
      <p:sp>
        <p:nvSpPr>
          <p:cNvPr id="41" name="Date Placeholder 40">
            <a:extLst>
              <a:ext uri="{FF2B5EF4-FFF2-40B4-BE49-F238E27FC236}">
                <a16:creationId xmlns:a16="http://schemas.microsoft.com/office/drawing/2014/main" id="{95C117E7-5B51-46F7-AC6B-5F15A9EE6A90}"/>
              </a:ext>
            </a:extLst>
          </p:cNvPr>
          <p:cNvSpPr>
            <a:spLocks noGrp="1"/>
          </p:cNvSpPr>
          <p:nvPr>
            <p:ph type="dt" sz="half" idx="10"/>
          </p:nvPr>
        </p:nvSpPr>
        <p:spPr/>
        <p:txBody>
          <a:bodyPr/>
          <a:lstStyle/>
          <a:p>
            <a:fld id="{0608ADE1-57E9-49D9-8C3E-2B7D36FCE6F2}" type="datetime1">
              <a:rPr lang="en-US" smtClean="0"/>
              <a:t>6/3/2021</a:t>
            </a:fld>
            <a:endParaRPr lang="en-US"/>
          </a:p>
        </p:txBody>
      </p:sp>
      <p:sp>
        <p:nvSpPr>
          <p:cNvPr id="42" name="Footer Placeholder 41">
            <a:extLst>
              <a:ext uri="{FF2B5EF4-FFF2-40B4-BE49-F238E27FC236}">
                <a16:creationId xmlns:a16="http://schemas.microsoft.com/office/drawing/2014/main" id="{1CD887C0-D9C8-4508-8F55-9DA76987D1E5}"/>
              </a:ext>
            </a:extLst>
          </p:cNvPr>
          <p:cNvSpPr>
            <a:spLocks noGrp="1"/>
          </p:cNvSpPr>
          <p:nvPr>
            <p:ph type="ftr" sz="quarter" idx="11"/>
          </p:nvPr>
        </p:nvSpPr>
        <p:spPr/>
        <p:txBody>
          <a:bodyPr/>
          <a:lstStyle/>
          <a:p>
            <a:r>
              <a:rPr lang="en-US"/>
              <a:t>William H. Turner, PhD (c) June 2021</a:t>
            </a:r>
          </a:p>
        </p:txBody>
      </p:sp>
      <p:sp>
        <p:nvSpPr>
          <p:cNvPr id="43" name="Slide Number Placeholder 42">
            <a:extLst>
              <a:ext uri="{FF2B5EF4-FFF2-40B4-BE49-F238E27FC236}">
                <a16:creationId xmlns:a16="http://schemas.microsoft.com/office/drawing/2014/main" id="{E8FE4BB7-161A-43C8-B615-C0B705D6FEDC}"/>
              </a:ext>
            </a:extLst>
          </p:cNvPr>
          <p:cNvSpPr>
            <a:spLocks noGrp="1"/>
          </p:cNvSpPr>
          <p:nvPr>
            <p:ph type="sldNum" sz="quarter" idx="12"/>
          </p:nvPr>
        </p:nvSpPr>
        <p:spPr/>
        <p:txBody>
          <a:bodyPr/>
          <a:lstStyle/>
          <a:p>
            <a:fld id="{6AA742EF-1849-401A-9C93-306C15253418}" type="slidenum">
              <a:rPr lang="en-US" smtClean="0"/>
              <a:t>24</a:t>
            </a:fld>
            <a:endParaRPr lang="en-US"/>
          </a:p>
        </p:txBody>
      </p:sp>
      <p:sp>
        <p:nvSpPr>
          <p:cNvPr id="3" name="Right Brace 2">
            <a:extLst>
              <a:ext uri="{FF2B5EF4-FFF2-40B4-BE49-F238E27FC236}">
                <a16:creationId xmlns:a16="http://schemas.microsoft.com/office/drawing/2014/main" id="{2F2415B3-7248-4C12-BBAA-7A49D9169394}"/>
              </a:ext>
            </a:extLst>
          </p:cNvPr>
          <p:cNvSpPr/>
          <p:nvPr/>
        </p:nvSpPr>
        <p:spPr>
          <a:xfrm rot="5400000">
            <a:off x="2244545" y="2509745"/>
            <a:ext cx="951346" cy="2138566"/>
          </a:xfrm>
          <a:prstGeom prst="rightBrace">
            <a:avLst>
              <a:gd name="adj1" fmla="val 8333"/>
              <a:gd name="adj2" fmla="val 53840"/>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TextBox 4">
            <a:extLst>
              <a:ext uri="{FF2B5EF4-FFF2-40B4-BE49-F238E27FC236}">
                <a16:creationId xmlns:a16="http://schemas.microsoft.com/office/drawing/2014/main" id="{D6B6C1A3-6C33-48BF-9469-9E1BA372AD34}"/>
              </a:ext>
            </a:extLst>
          </p:cNvPr>
          <p:cNvSpPr txBox="1"/>
          <p:nvPr/>
        </p:nvSpPr>
        <p:spPr>
          <a:xfrm>
            <a:off x="1878413" y="3034921"/>
            <a:ext cx="1990784" cy="523220"/>
          </a:xfrm>
          <a:prstGeom prst="rect">
            <a:avLst/>
          </a:prstGeom>
          <a:noFill/>
        </p:spPr>
        <p:txBody>
          <a:bodyPr wrap="square" rtlCol="0">
            <a:spAutoFit/>
          </a:bodyPr>
          <a:lstStyle/>
          <a:p>
            <a:pPr algn="ctr"/>
            <a:r>
              <a:rPr lang="en-US" sz="1400" dirty="0"/>
              <a:t>“I’ve been working on the railroad”</a:t>
            </a:r>
          </a:p>
        </p:txBody>
      </p:sp>
      <p:pic>
        <p:nvPicPr>
          <p:cNvPr id="7" name="Picture 6" descr="A close-up of a music instrument&#10;&#10;Description automatically generated with low confidence">
            <a:extLst>
              <a:ext uri="{FF2B5EF4-FFF2-40B4-BE49-F238E27FC236}">
                <a16:creationId xmlns:a16="http://schemas.microsoft.com/office/drawing/2014/main" id="{EAE89A69-3A8D-44C2-8880-EEACE88A023B}"/>
              </a:ext>
            </a:extLst>
          </p:cNvPr>
          <p:cNvPicPr>
            <a:picLocks noChangeAspect="1"/>
          </p:cNvPicPr>
          <p:nvPr/>
        </p:nvPicPr>
        <p:blipFill>
          <a:blip r:embed="rId3" cstate="hqprint">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tretch>
            <a:fillRect/>
          </a:stretch>
        </p:blipFill>
        <p:spPr>
          <a:xfrm>
            <a:off x="2439497" y="2751796"/>
            <a:ext cx="932311" cy="351559"/>
          </a:xfrm>
          <a:prstGeom prst="rect">
            <a:avLst/>
          </a:prstGeom>
        </p:spPr>
      </p:pic>
      <p:pic>
        <p:nvPicPr>
          <p:cNvPr id="28" name="Picture 27" descr="A picture containing icon&#10;&#10;Description automatically generated">
            <a:extLst>
              <a:ext uri="{FF2B5EF4-FFF2-40B4-BE49-F238E27FC236}">
                <a16:creationId xmlns:a16="http://schemas.microsoft.com/office/drawing/2014/main" id="{B53159F3-0C38-4B74-8665-5CD1EF3C0CAE}"/>
              </a:ext>
            </a:extLst>
          </p:cNvPr>
          <p:cNvPicPr>
            <a:picLocks noChangeAspect="1"/>
          </p:cNvPicPr>
          <p:nvPr/>
        </p:nvPicPr>
        <p:blipFill rotWithShape="1">
          <a:blip r:embed="rId5" cstate="hqprint">
            <a:extLst>
              <a:ext uri="{28A0092B-C50C-407E-A947-70E740481C1C}">
                <a14:useLocalDpi xmlns:a14="http://schemas.microsoft.com/office/drawing/2010/main" val="0"/>
              </a:ext>
              <a:ext uri="{837473B0-CC2E-450A-ABE3-18F120FF3D39}">
                <a1611:picAttrSrcUrl xmlns="" xmlns:a1611="http://schemas.microsoft.com/office/drawing/2016/11/main" r:id="rId6"/>
              </a:ext>
            </a:extLst>
          </a:blip>
          <a:srcRect t="2861" r="-2" b="-2"/>
          <a:stretch/>
        </p:blipFill>
        <p:spPr>
          <a:xfrm>
            <a:off x="309190" y="201489"/>
            <a:ext cx="1307515" cy="844582"/>
          </a:xfrm>
          <a:prstGeom prst="rect">
            <a:avLst/>
          </a:prstGeom>
        </p:spPr>
      </p:pic>
      <p:sp>
        <p:nvSpPr>
          <p:cNvPr id="13" name="Rectangle: Rounded Corners 12">
            <a:extLst>
              <a:ext uri="{FF2B5EF4-FFF2-40B4-BE49-F238E27FC236}">
                <a16:creationId xmlns:a16="http://schemas.microsoft.com/office/drawing/2014/main" id="{2DE78D4D-F440-4598-AE91-07530464AA29}"/>
              </a:ext>
            </a:extLst>
          </p:cNvPr>
          <p:cNvSpPr/>
          <p:nvPr/>
        </p:nvSpPr>
        <p:spPr>
          <a:xfrm>
            <a:off x="2640523" y="4943754"/>
            <a:ext cx="790574" cy="377493"/>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6D982C1D-64E9-413B-90EB-37C41C3FDDE4}"/>
              </a:ext>
            </a:extLst>
          </p:cNvPr>
          <p:cNvSpPr/>
          <p:nvPr/>
        </p:nvSpPr>
        <p:spPr>
          <a:xfrm>
            <a:off x="3948892" y="3778713"/>
            <a:ext cx="523835" cy="3774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DD45BD93-19AF-4EF1-BDA1-A83FBDBB0204}"/>
              </a:ext>
            </a:extLst>
          </p:cNvPr>
          <p:cNvSpPr/>
          <p:nvPr/>
        </p:nvSpPr>
        <p:spPr>
          <a:xfrm>
            <a:off x="8481964" y="5132501"/>
            <a:ext cx="3124199" cy="1285077"/>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1880-1900: </a:t>
            </a:r>
          </a:p>
          <a:p>
            <a:pPr algn="ctr"/>
            <a:r>
              <a:rPr lang="en-US" dirty="0"/>
              <a:t>Building of Biltmore Estate</a:t>
            </a:r>
          </a:p>
          <a:p>
            <a:pPr algn="ctr"/>
            <a:endParaRPr lang="en-US" dirty="0"/>
          </a:p>
          <a:p>
            <a:pPr algn="ctr"/>
            <a:r>
              <a:rPr lang="en-US" dirty="0"/>
              <a:t>Black population in Buncombe almost doubled</a:t>
            </a:r>
          </a:p>
        </p:txBody>
      </p:sp>
      <p:cxnSp>
        <p:nvCxnSpPr>
          <p:cNvPr id="16" name="Straight Connector 15">
            <a:extLst>
              <a:ext uri="{FF2B5EF4-FFF2-40B4-BE49-F238E27FC236}">
                <a16:creationId xmlns:a16="http://schemas.microsoft.com/office/drawing/2014/main" id="{A7BDE0DB-5326-436D-8B8D-B75C02A8A770}"/>
              </a:ext>
            </a:extLst>
          </p:cNvPr>
          <p:cNvCxnSpPr>
            <a:cxnSpLocks/>
            <a:stCxn id="13" idx="3"/>
          </p:cNvCxnSpPr>
          <p:nvPr/>
        </p:nvCxnSpPr>
        <p:spPr>
          <a:xfrm>
            <a:off x="3431097" y="5132501"/>
            <a:ext cx="5050867" cy="31794"/>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4BC9E844-83F1-4572-951C-A5A8BFC48BA7}"/>
              </a:ext>
            </a:extLst>
          </p:cNvPr>
          <p:cNvCxnSpPr/>
          <p:nvPr/>
        </p:nvCxnSpPr>
        <p:spPr>
          <a:xfrm>
            <a:off x="4472727" y="3900881"/>
            <a:ext cx="4617852" cy="0"/>
          </a:xfrm>
          <a:prstGeom prst="line">
            <a:avLst/>
          </a:prstGeom>
        </p:spPr>
        <p:style>
          <a:lnRef idx="1">
            <a:schemeClr val="accent1"/>
          </a:lnRef>
          <a:fillRef idx="0">
            <a:schemeClr val="accent1"/>
          </a:fillRef>
          <a:effectRef idx="0">
            <a:schemeClr val="accent1"/>
          </a:effectRef>
          <a:fontRef idx="minor">
            <a:schemeClr val="tx1"/>
          </a:fontRef>
        </p:style>
      </p:cxnSp>
      <p:sp>
        <p:nvSpPr>
          <p:cNvPr id="44" name="Rectangle: Rounded Corners 43">
            <a:extLst>
              <a:ext uri="{FF2B5EF4-FFF2-40B4-BE49-F238E27FC236}">
                <a16:creationId xmlns:a16="http://schemas.microsoft.com/office/drawing/2014/main" id="{1D3C10B9-255B-4C47-8E1E-72D2A6D84F67}"/>
              </a:ext>
            </a:extLst>
          </p:cNvPr>
          <p:cNvSpPr/>
          <p:nvPr/>
        </p:nvSpPr>
        <p:spPr>
          <a:xfrm>
            <a:off x="9096521" y="3217489"/>
            <a:ext cx="1900294" cy="1455179"/>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1920-1930: </a:t>
            </a:r>
          </a:p>
          <a:p>
            <a:pPr algn="ctr"/>
            <a:r>
              <a:rPr lang="en-US" dirty="0"/>
              <a:t>Buncombe County Black population almost doubled</a:t>
            </a:r>
          </a:p>
        </p:txBody>
      </p:sp>
    </p:spTree>
    <p:extLst>
      <p:ext uri="{BB962C8B-B14F-4D97-AF65-F5344CB8AC3E}">
        <p14:creationId xmlns:p14="http://schemas.microsoft.com/office/powerpoint/2010/main" val="15814525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3060C83-F051-4F0E-ABAD-AA0DFC48B21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Shape 8">
            <a:extLst>
              <a:ext uri="{FF2B5EF4-FFF2-40B4-BE49-F238E27FC236}">
                <a16:creationId xmlns:a16="http://schemas.microsoft.com/office/drawing/2014/main" id="{83C98ABE-055B-441F-B07E-44F97F083C3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29FDB030-9B49-4CED-8CCD-4D99382388A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783CA14-24A1-485C-8B30-D6A5D87987A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9A97C86A-04D6-40F7-AE84-31AB43E6A84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Isosceles Triangle 16">
            <a:extLst>
              <a:ext uri="{FF2B5EF4-FFF2-40B4-BE49-F238E27FC236}">
                <a16:creationId xmlns:a16="http://schemas.microsoft.com/office/drawing/2014/main" id="{FF9F2414-84E8-453E-B1F3-389FDE8192D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3ECA69A1-7536-43AC-85EF-C7106179F5E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Chart 1">
            <a:extLst>
              <a:ext uri="{FF2B5EF4-FFF2-40B4-BE49-F238E27FC236}">
                <a16:creationId xmlns:a16="http://schemas.microsoft.com/office/drawing/2014/main" id="{76ED5691-DCB5-4E18-A3D3-53360453A0D7}"/>
              </a:ext>
            </a:extLst>
          </p:cNvPr>
          <p:cNvGraphicFramePr>
            <a:graphicFrameLocks/>
          </p:cNvGraphicFramePr>
          <p:nvPr>
            <p:extLst>
              <p:ext uri="{D42A27DB-BD31-4B8C-83A1-F6EECF244321}">
                <p14:modId xmlns:p14="http://schemas.microsoft.com/office/powerpoint/2010/main" val="3078453444"/>
              </p:ext>
            </p:extLst>
          </p:nvPr>
        </p:nvGraphicFramePr>
        <p:xfrm>
          <a:off x="643467" y="643467"/>
          <a:ext cx="10905066" cy="5571065"/>
        </p:xfrm>
        <a:graphic>
          <a:graphicData uri="http://schemas.openxmlformats.org/drawingml/2006/chart">
            <c:chart xmlns:c="http://schemas.openxmlformats.org/drawingml/2006/chart" xmlns:r="http://schemas.openxmlformats.org/officeDocument/2006/relationships" r:id="rId2"/>
          </a:graphicData>
        </a:graphic>
      </p:graphicFrame>
      <p:sp>
        <p:nvSpPr>
          <p:cNvPr id="3" name="Date Placeholder 2">
            <a:extLst>
              <a:ext uri="{FF2B5EF4-FFF2-40B4-BE49-F238E27FC236}">
                <a16:creationId xmlns:a16="http://schemas.microsoft.com/office/drawing/2014/main" id="{9AFC25E1-B6CD-4FDF-B100-F2BB4212C4E4}"/>
              </a:ext>
            </a:extLst>
          </p:cNvPr>
          <p:cNvSpPr>
            <a:spLocks noGrp="1"/>
          </p:cNvSpPr>
          <p:nvPr>
            <p:ph type="dt" sz="half" idx="10"/>
          </p:nvPr>
        </p:nvSpPr>
        <p:spPr/>
        <p:txBody>
          <a:bodyPr/>
          <a:lstStyle/>
          <a:p>
            <a:fld id="{D4C9C623-E2F6-4926-B414-4665A8317811}" type="datetime1">
              <a:rPr lang="en-US" smtClean="0"/>
              <a:t>6/3/2021</a:t>
            </a:fld>
            <a:endParaRPr lang="en-US"/>
          </a:p>
        </p:txBody>
      </p:sp>
      <p:sp>
        <p:nvSpPr>
          <p:cNvPr id="4" name="Footer Placeholder 3">
            <a:extLst>
              <a:ext uri="{FF2B5EF4-FFF2-40B4-BE49-F238E27FC236}">
                <a16:creationId xmlns:a16="http://schemas.microsoft.com/office/drawing/2014/main" id="{4BF14887-77CE-43FA-9E42-9B275BE326DD}"/>
              </a:ext>
            </a:extLst>
          </p:cNvPr>
          <p:cNvSpPr>
            <a:spLocks noGrp="1"/>
          </p:cNvSpPr>
          <p:nvPr>
            <p:ph type="ftr" sz="quarter" idx="11"/>
          </p:nvPr>
        </p:nvSpPr>
        <p:spPr/>
        <p:txBody>
          <a:bodyPr/>
          <a:lstStyle/>
          <a:p>
            <a:r>
              <a:rPr lang="en-US"/>
              <a:t>William H. Turner, PhD (c) June 2021</a:t>
            </a:r>
          </a:p>
        </p:txBody>
      </p:sp>
      <p:sp>
        <p:nvSpPr>
          <p:cNvPr id="5" name="Slide Number Placeholder 4">
            <a:extLst>
              <a:ext uri="{FF2B5EF4-FFF2-40B4-BE49-F238E27FC236}">
                <a16:creationId xmlns:a16="http://schemas.microsoft.com/office/drawing/2014/main" id="{13E987EB-2C91-41A7-9AD1-63B0EAB62213}"/>
              </a:ext>
            </a:extLst>
          </p:cNvPr>
          <p:cNvSpPr>
            <a:spLocks noGrp="1"/>
          </p:cNvSpPr>
          <p:nvPr>
            <p:ph type="sldNum" sz="quarter" idx="12"/>
          </p:nvPr>
        </p:nvSpPr>
        <p:spPr/>
        <p:txBody>
          <a:bodyPr/>
          <a:lstStyle/>
          <a:p>
            <a:fld id="{6AA742EF-1849-401A-9C93-306C15253418}" type="slidenum">
              <a:rPr lang="en-US" smtClean="0"/>
              <a:t>25</a:t>
            </a:fld>
            <a:endParaRPr lang="en-US"/>
          </a:p>
        </p:txBody>
      </p:sp>
      <p:sp>
        <p:nvSpPr>
          <p:cNvPr id="6" name="Oval 5">
            <a:extLst>
              <a:ext uri="{FF2B5EF4-FFF2-40B4-BE49-F238E27FC236}">
                <a16:creationId xmlns:a16="http://schemas.microsoft.com/office/drawing/2014/main" id="{E93876DB-AAFB-4864-BAB9-458E992E91CA}"/>
              </a:ext>
            </a:extLst>
          </p:cNvPr>
          <p:cNvSpPr/>
          <p:nvPr/>
        </p:nvSpPr>
        <p:spPr>
          <a:xfrm rot="20054167">
            <a:off x="9237139" y="1825938"/>
            <a:ext cx="2633128" cy="202174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BE892895-88E5-4A2C-BC34-7AFCADAA2AE4}"/>
              </a:ext>
            </a:extLst>
          </p:cNvPr>
          <p:cNvSpPr txBox="1"/>
          <p:nvPr/>
        </p:nvSpPr>
        <p:spPr>
          <a:xfrm>
            <a:off x="9366766" y="2363145"/>
            <a:ext cx="1647432" cy="369332"/>
          </a:xfrm>
          <a:prstGeom prst="rect">
            <a:avLst/>
          </a:prstGeom>
          <a:noFill/>
        </p:spPr>
        <p:txBody>
          <a:bodyPr wrap="square" rtlCol="0">
            <a:spAutoFit/>
          </a:bodyPr>
          <a:lstStyle/>
          <a:p>
            <a:r>
              <a:rPr lang="en-US" dirty="0"/>
              <a:t>+100, 000</a:t>
            </a:r>
          </a:p>
        </p:txBody>
      </p:sp>
      <p:sp>
        <p:nvSpPr>
          <p:cNvPr id="10" name="TextBox 9">
            <a:extLst>
              <a:ext uri="{FF2B5EF4-FFF2-40B4-BE49-F238E27FC236}">
                <a16:creationId xmlns:a16="http://schemas.microsoft.com/office/drawing/2014/main" id="{BE7B51DF-339E-4E44-97D5-5D19F783A7B8}"/>
              </a:ext>
            </a:extLst>
          </p:cNvPr>
          <p:cNvSpPr txBox="1"/>
          <p:nvPr/>
        </p:nvSpPr>
        <p:spPr>
          <a:xfrm rot="20491609">
            <a:off x="2414430" y="3857086"/>
            <a:ext cx="6428429" cy="369332"/>
          </a:xfrm>
          <a:prstGeom prst="rect">
            <a:avLst/>
          </a:prstGeom>
          <a:solidFill>
            <a:srgbClr val="FFC000"/>
          </a:solidFill>
        </p:spPr>
        <p:txBody>
          <a:bodyPr wrap="square" rtlCol="0">
            <a:spAutoFit/>
          </a:bodyPr>
          <a:lstStyle/>
          <a:p>
            <a:r>
              <a:rPr lang="en-US" dirty="0"/>
              <a:t>Why didn’t the Black population grow with the same symmetry?</a:t>
            </a:r>
          </a:p>
        </p:txBody>
      </p:sp>
    </p:spTree>
    <p:extLst>
      <p:ext uri="{BB962C8B-B14F-4D97-AF65-F5344CB8AC3E}">
        <p14:creationId xmlns:p14="http://schemas.microsoft.com/office/powerpoint/2010/main" val="40724524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0BB91D-F822-46E1-8F0C-8BFB0426755C}"/>
              </a:ext>
            </a:extLst>
          </p:cNvPr>
          <p:cNvSpPr>
            <a:spLocks noGrp="1"/>
          </p:cNvSpPr>
          <p:nvPr>
            <p:ph type="dt" sz="half" idx="10"/>
          </p:nvPr>
        </p:nvSpPr>
        <p:spPr/>
        <p:txBody>
          <a:bodyPr/>
          <a:lstStyle/>
          <a:p>
            <a:fld id="{548FF803-B2D8-432E-8B3A-33F8323C95A7}" type="datetime1">
              <a:rPr lang="en-US" smtClean="0"/>
              <a:t>6/3/2021</a:t>
            </a:fld>
            <a:endParaRPr lang="en-US"/>
          </a:p>
        </p:txBody>
      </p:sp>
      <p:sp>
        <p:nvSpPr>
          <p:cNvPr id="3" name="Footer Placeholder 2">
            <a:extLst>
              <a:ext uri="{FF2B5EF4-FFF2-40B4-BE49-F238E27FC236}">
                <a16:creationId xmlns:a16="http://schemas.microsoft.com/office/drawing/2014/main" id="{D4D34C99-733E-4B1C-B22E-2A5E9500DEDA}"/>
              </a:ext>
            </a:extLst>
          </p:cNvPr>
          <p:cNvSpPr>
            <a:spLocks noGrp="1"/>
          </p:cNvSpPr>
          <p:nvPr>
            <p:ph type="ftr" sz="quarter" idx="11"/>
          </p:nvPr>
        </p:nvSpPr>
        <p:spPr/>
        <p:txBody>
          <a:bodyPr/>
          <a:lstStyle/>
          <a:p>
            <a:r>
              <a:rPr lang="en-US"/>
              <a:t>William H. Turner, PhD (c) June 2021</a:t>
            </a:r>
          </a:p>
        </p:txBody>
      </p:sp>
      <p:sp>
        <p:nvSpPr>
          <p:cNvPr id="4" name="Slide Number Placeholder 3">
            <a:extLst>
              <a:ext uri="{FF2B5EF4-FFF2-40B4-BE49-F238E27FC236}">
                <a16:creationId xmlns:a16="http://schemas.microsoft.com/office/drawing/2014/main" id="{5DC9ADE8-9E55-4625-80B1-8C1E5252E583}"/>
              </a:ext>
            </a:extLst>
          </p:cNvPr>
          <p:cNvSpPr>
            <a:spLocks noGrp="1"/>
          </p:cNvSpPr>
          <p:nvPr>
            <p:ph type="sldNum" sz="quarter" idx="12"/>
          </p:nvPr>
        </p:nvSpPr>
        <p:spPr/>
        <p:txBody>
          <a:bodyPr/>
          <a:lstStyle/>
          <a:p>
            <a:fld id="{6AA742EF-1849-401A-9C93-306C15253418}" type="slidenum">
              <a:rPr lang="en-US" smtClean="0"/>
              <a:t>26</a:t>
            </a:fld>
            <a:endParaRPr lang="en-US"/>
          </a:p>
        </p:txBody>
      </p:sp>
      <p:sp>
        <p:nvSpPr>
          <p:cNvPr id="8" name="TextBox 7">
            <a:extLst>
              <a:ext uri="{FF2B5EF4-FFF2-40B4-BE49-F238E27FC236}">
                <a16:creationId xmlns:a16="http://schemas.microsoft.com/office/drawing/2014/main" id="{43711AFD-0BFE-4D7F-AE01-5A674760AE56}"/>
              </a:ext>
            </a:extLst>
          </p:cNvPr>
          <p:cNvSpPr txBox="1"/>
          <p:nvPr/>
        </p:nvSpPr>
        <p:spPr>
          <a:xfrm>
            <a:off x="4991878" y="1033463"/>
            <a:ext cx="6094602" cy="1354217"/>
          </a:xfrm>
          <a:prstGeom prst="rect">
            <a:avLst/>
          </a:prstGeom>
          <a:noFill/>
        </p:spPr>
        <p:txBody>
          <a:bodyPr wrap="square">
            <a:spAutoFit/>
          </a:bodyPr>
          <a:lstStyle/>
          <a:p>
            <a:r>
              <a:rPr lang="en-US" sz="2800" b="1" i="0" dirty="0">
                <a:solidFill>
                  <a:srgbClr val="222222"/>
                </a:solidFill>
                <a:effectLst/>
                <a:latin typeface="Times New Roman" panose="02020603050405020304" pitchFamily="18" charset="0"/>
                <a:cs typeface="Times New Roman" panose="02020603050405020304" pitchFamily="18" charset="0"/>
              </a:rPr>
              <a:t>1893</a:t>
            </a:r>
            <a:r>
              <a:rPr lang="en-US" sz="2800" b="0" i="0" dirty="0">
                <a:solidFill>
                  <a:srgbClr val="222222"/>
                </a:solidFill>
                <a:effectLst/>
                <a:latin typeface="Times New Roman" panose="02020603050405020304" pitchFamily="18" charset="0"/>
                <a:cs typeface="Times New Roman" panose="02020603050405020304" pitchFamily="18" charset="0"/>
              </a:rPr>
              <a:t>  </a:t>
            </a:r>
            <a:r>
              <a:rPr lang="en-US" b="0" i="0" dirty="0">
                <a:solidFill>
                  <a:srgbClr val="202124"/>
                </a:solidFill>
                <a:effectLst/>
                <a:latin typeface="Times New Roman" panose="02020603050405020304" pitchFamily="18" charset="0"/>
                <a:cs typeface="Times New Roman" panose="02020603050405020304" pitchFamily="18" charset="0"/>
              </a:rPr>
              <a:t>George Vanderbilt </a:t>
            </a:r>
            <a:r>
              <a:rPr lang="en-US" b="1" i="0" dirty="0">
                <a:solidFill>
                  <a:srgbClr val="000000"/>
                </a:solidFill>
                <a:effectLst/>
                <a:latin typeface="Times New Roman" panose="02020603050405020304" pitchFamily="18" charset="0"/>
                <a:cs typeface="Times New Roman" panose="02020603050405020304" pitchFamily="18" charset="0"/>
              </a:rPr>
              <a:t>loaned</a:t>
            </a:r>
            <a:r>
              <a:rPr lang="en-US" b="0" i="0" dirty="0">
                <a:solidFill>
                  <a:srgbClr val="000000"/>
                </a:solidFill>
                <a:effectLst/>
                <a:latin typeface="Times New Roman" panose="02020603050405020304" pitchFamily="18" charset="0"/>
                <a:cs typeface="Times New Roman" panose="02020603050405020304" pitchFamily="18" charset="0"/>
              </a:rPr>
              <a:t> </a:t>
            </a:r>
            <a:r>
              <a:rPr lang="en-US" b="1" i="0" dirty="0">
                <a:solidFill>
                  <a:srgbClr val="FF0000"/>
                </a:solidFill>
                <a:effectLst/>
                <a:latin typeface="Times New Roman" panose="02020603050405020304" pitchFamily="18" charset="0"/>
                <a:cs typeface="Times New Roman" panose="02020603050405020304" pitchFamily="18" charset="0"/>
              </a:rPr>
              <a:t>$13,000 </a:t>
            </a:r>
            <a:r>
              <a:rPr lang="en-US" b="0" i="0" dirty="0">
                <a:solidFill>
                  <a:srgbClr val="000000"/>
                </a:solidFill>
                <a:effectLst/>
                <a:latin typeface="Times New Roman" panose="02020603050405020304" pitchFamily="18" charset="0"/>
                <a:cs typeface="Times New Roman" panose="02020603050405020304" pitchFamily="18" charset="0"/>
              </a:rPr>
              <a:t>to black leaders in 1892.  The </a:t>
            </a:r>
            <a:r>
              <a:rPr lang="en-US" b="1" i="0" dirty="0">
                <a:solidFill>
                  <a:srgbClr val="202124"/>
                </a:solidFill>
                <a:effectLst/>
                <a:latin typeface="Times New Roman" panose="02020603050405020304" pitchFamily="18" charset="0"/>
                <a:cs typeface="Times New Roman" panose="02020603050405020304" pitchFamily="18" charset="0"/>
              </a:rPr>
              <a:t>YMI</a:t>
            </a:r>
            <a:r>
              <a:rPr lang="en-US" b="0" i="0" dirty="0">
                <a:solidFill>
                  <a:srgbClr val="202124"/>
                </a:solidFill>
                <a:effectLst/>
                <a:latin typeface="Times New Roman" panose="02020603050405020304" pitchFamily="18" charset="0"/>
                <a:cs typeface="Times New Roman" panose="02020603050405020304" pitchFamily="18" charset="0"/>
              </a:rPr>
              <a:t> was built in 1893 to serve as the equivalent of the </a:t>
            </a:r>
            <a:r>
              <a:rPr lang="en-US" b="1" i="0" dirty="0">
                <a:solidFill>
                  <a:srgbClr val="202124"/>
                </a:solidFill>
                <a:effectLst/>
                <a:latin typeface="Times New Roman" panose="02020603050405020304" pitchFamily="18" charset="0"/>
                <a:cs typeface="Times New Roman" panose="02020603050405020304" pitchFamily="18" charset="0"/>
              </a:rPr>
              <a:t>YMCA</a:t>
            </a:r>
            <a:r>
              <a:rPr lang="en-US" b="0" i="0" dirty="0">
                <a:solidFill>
                  <a:srgbClr val="202124"/>
                </a:solidFill>
                <a:effectLst/>
                <a:latin typeface="Times New Roman" panose="02020603050405020304" pitchFamily="18" charset="0"/>
                <a:cs typeface="Times New Roman" panose="02020603050405020304" pitchFamily="18" charset="0"/>
              </a:rPr>
              <a:t> for black men and boys who helped construct his palatial house during the 1890s.</a:t>
            </a:r>
          </a:p>
        </p:txBody>
      </p:sp>
      <p:pic>
        <p:nvPicPr>
          <p:cNvPr id="9" name="Picture 6" descr="YMI Center">
            <a:extLst>
              <a:ext uri="{FF2B5EF4-FFF2-40B4-BE49-F238E27FC236}">
                <a16:creationId xmlns:a16="http://schemas.microsoft.com/office/drawing/2014/main" id="{E7031411-2E21-44BA-AC34-E063E456439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197" r="-3" b="17500"/>
          <a:stretch/>
        </p:blipFill>
        <p:spPr bwMode="auto">
          <a:xfrm>
            <a:off x="963277" y="632025"/>
            <a:ext cx="4028601" cy="236581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4D0B67DC-ACAF-4F23-994E-8AC9D10B38B1}"/>
              </a:ext>
            </a:extLst>
          </p:cNvPr>
          <p:cNvSpPr txBox="1"/>
          <p:nvPr/>
        </p:nvSpPr>
        <p:spPr>
          <a:xfrm>
            <a:off x="961449" y="925772"/>
            <a:ext cx="823687" cy="523220"/>
          </a:xfrm>
          <a:prstGeom prst="rect">
            <a:avLst/>
          </a:prstGeom>
          <a:solidFill>
            <a:schemeClr val="tx1"/>
          </a:solidFill>
        </p:spPr>
        <p:txBody>
          <a:bodyPr wrap="square">
            <a:spAutoFit/>
          </a:bodyPr>
          <a:lstStyle/>
          <a:p>
            <a:r>
              <a:rPr lang="en-US" sz="2800" b="1" dirty="0">
                <a:ln w="12700" cmpd="sng">
                  <a:solidFill>
                    <a:schemeClr val="accent4"/>
                  </a:solidFill>
                  <a:prstDash val="solid"/>
                </a:ln>
              </a:rPr>
              <a:t>YMI</a:t>
            </a:r>
            <a:endParaRPr lang="en-US" sz="2800" dirty="0"/>
          </a:p>
        </p:txBody>
      </p:sp>
      <p:sp>
        <p:nvSpPr>
          <p:cNvPr id="12" name="TextBox 11">
            <a:extLst>
              <a:ext uri="{FF2B5EF4-FFF2-40B4-BE49-F238E27FC236}">
                <a16:creationId xmlns:a16="http://schemas.microsoft.com/office/drawing/2014/main" id="{B6CD8BE6-3664-4806-81B9-AF2E432EF32D}"/>
              </a:ext>
            </a:extLst>
          </p:cNvPr>
          <p:cNvSpPr txBox="1"/>
          <p:nvPr/>
        </p:nvSpPr>
        <p:spPr>
          <a:xfrm>
            <a:off x="1786964" y="415192"/>
            <a:ext cx="8606996" cy="461665"/>
          </a:xfrm>
          <a:prstGeom prst="rect">
            <a:avLst/>
          </a:prstGeom>
          <a:solidFill>
            <a:srgbClr val="FFC000"/>
          </a:solidFill>
        </p:spPr>
        <p:txBody>
          <a:bodyPr wrap="square">
            <a:spAutoFit/>
          </a:bodyPr>
          <a:lstStyle/>
          <a:p>
            <a:r>
              <a:rPr lang="en-US" sz="2400" dirty="0">
                <a:solidFill>
                  <a:srgbClr val="000000"/>
                </a:solidFill>
                <a:latin typeface="Endeavors Body"/>
              </a:rPr>
              <a:t>“</a:t>
            </a:r>
            <a:r>
              <a:rPr lang="en-US" sz="2400" b="0" i="0" dirty="0">
                <a:solidFill>
                  <a:srgbClr val="000000"/>
                </a:solidFill>
                <a:effectLst/>
                <a:latin typeface="Endeavors Body"/>
              </a:rPr>
              <a:t>…not Vanderbilt’s idea. It was the black community’s.”</a:t>
            </a:r>
            <a:endParaRPr lang="en-US" sz="2400" dirty="0"/>
          </a:p>
        </p:txBody>
      </p:sp>
      <p:sp>
        <p:nvSpPr>
          <p:cNvPr id="14" name="TextBox 13">
            <a:extLst>
              <a:ext uri="{FF2B5EF4-FFF2-40B4-BE49-F238E27FC236}">
                <a16:creationId xmlns:a16="http://schemas.microsoft.com/office/drawing/2014/main" id="{A8898B09-70C0-437B-B126-D9FF6B275577}"/>
              </a:ext>
            </a:extLst>
          </p:cNvPr>
          <p:cNvSpPr txBox="1"/>
          <p:nvPr/>
        </p:nvSpPr>
        <p:spPr>
          <a:xfrm>
            <a:off x="1151330" y="3343769"/>
            <a:ext cx="10202470" cy="923330"/>
          </a:xfrm>
          <a:prstGeom prst="rect">
            <a:avLst/>
          </a:prstGeom>
          <a:noFill/>
          <a:ln w="57150">
            <a:solidFill>
              <a:schemeClr val="tx1"/>
            </a:solidFill>
            <a:prstDash val="sysDash"/>
          </a:ln>
        </p:spPr>
        <p:txBody>
          <a:bodyPr wrap="square">
            <a:spAutoFit/>
          </a:bodyPr>
          <a:lstStyle/>
          <a:p>
            <a:r>
              <a:rPr lang="en-US" b="0" i="0" dirty="0">
                <a:solidFill>
                  <a:srgbClr val="000000"/>
                </a:solidFill>
                <a:effectLst/>
                <a:latin typeface="Endeavors Body"/>
              </a:rPr>
              <a:t>Vanderbilt contributed close to </a:t>
            </a:r>
            <a:r>
              <a:rPr lang="en-US" b="1" i="0" dirty="0">
                <a:solidFill>
                  <a:srgbClr val="FF0000"/>
                </a:solidFill>
                <a:effectLst/>
                <a:latin typeface="Endeavors Body"/>
              </a:rPr>
              <a:t>$32,000 </a:t>
            </a:r>
            <a:r>
              <a:rPr lang="en-US" b="0" i="0" dirty="0">
                <a:solidFill>
                  <a:srgbClr val="000000"/>
                </a:solidFill>
                <a:effectLst/>
                <a:latin typeface="Endeavors Body"/>
              </a:rPr>
              <a:t>— nearly </a:t>
            </a:r>
            <a:r>
              <a:rPr lang="en-US" b="1" i="0" dirty="0">
                <a:solidFill>
                  <a:srgbClr val="FF0000"/>
                </a:solidFill>
                <a:effectLst/>
                <a:latin typeface="Endeavors Body"/>
              </a:rPr>
              <a:t>two million dollars </a:t>
            </a:r>
            <a:r>
              <a:rPr lang="en-US" b="0" i="0" dirty="0">
                <a:solidFill>
                  <a:srgbClr val="000000"/>
                </a:solidFill>
                <a:effectLst/>
                <a:latin typeface="Endeavors Body"/>
              </a:rPr>
              <a:t>in today’s currency – to the YMI: a kindergarten program for black boys and girls, paid for the building’s upkeep and the salary for the YMI’s general secretary. </a:t>
            </a:r>
            <a:endParaRPr lang="en-US" dirty="0"/>
          </a:p>
        </p:txBody>
      </p:sp>
      <p:sp>
        <p:nvSpPr>
          <p:cNvPr id="15" name="Rectangle: Rounded Corners 14">
            <a:extLst>
              <a:ext uri="{FF2B5EF4-FFF2-40B4-BE49-F238E27FC236}">
                <a16:creationId xmlns:a16="http://schemas.microsoft.com/office/drawing/2014/main" id="{5A482764-84FC-4478-9C46-43C209737740}"/>
              </a:ext>
            </a:extLst>
          </p:cNvPr>
          <p:cNvSpPr/>
          <p:nvPr/>
        </p:nvSpPr>
        <p:spPr>
          <a:xfrm>
            <a:off x="6438979" y="2391711"/>
            <a:ext cx="3200400" cy="874654"/>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latin typeface="Times New Roman" panose="02020603050405020304" pitchFamily="18" charset="0"/>
                <a:cs typeface="Times New Roman" panose="02020603050405020304" pitchFamily="18" charset="0"/>
              </a:rPr>
              <a:t>1880-1900: </a:t>
            </a:r>
          </a:p>
          <a:p>
            <a:pPr algn="ctr"/>
            <a:r>
              <a:rPr lang="en-US" sz="1600" b="1" dirty="0">
                <a:solidFill>
                  <a:schemeClr val="tx1"/>
                </a:solidFill>
                <a:latin typeface="Times New Roman" panose="02020603050405020304" pitchFamily="18" charset="0"/>
                <a:cs typeface="Times New Roman" panose="02020603050405020304" pitchFamily="18" charset="0"/>
              </a:rPr>
              <a:t>Building of Biltmore Estate</a:t>
            </a:r>
          </a:p>
        </p:txBody>
      </p:sp>
      <p:sp>
        <p:nvSpPr>
          <p:cNvPr id="17" name="TextBox 16">
            <a:extLst>
              <a:ext uri="{FF2B5EF4-FFF2-40B4-BE49-F238E27FC236}">
                <a16:creationId xmlns:a16="http://schemas.microsoft.com/office/drawing/2014/main" id="{38281066-9C74-463B-9D8B-A94A452EEF6F}"/>
              </a:ext>
            </a:extLst>
          </p:cNvPr>
          <p:cNvSpPr txBox="1"/>
          <p:nvPr/>
        </p:nvSpPr>
        <p:spPr>
          <a:xfrm>
            <a:off x="3048699" y="5472287"/>
            <a:ext cx="3047301" cy="646331"/>
          </a:xfrm>
          <a:prstGeom prst="rect">
            <a:avLst/>
          </a:prstGeom>
          <a:noFill/>
        </p:spPr>
        <p:txBody>
          <a:bodyPr wrap="square">
            <a:spAutoFit/>
          </a:bodyPr>
          <a:lstStyle/>
          <a:p>
            <a:r>
              <a:rPr lang="en-US" sz="1800" i="0" dirty="0">
                <a:solidFill>
                  <a:srgbClr val="0070C0"/>
                </a:solidFill>
                <a:effectLst/>
                <a:latin typeface="Comic Sans MS" panose="030F0702030302020204" pitchFamily="66" charset="0"/>
              </a:rPr>
              <a:t>It was the best of times, </a:t>
            </a:r>
          </a:p>
          <a:p>
            <a:r>
              <a:rPr lang="en-US" sz="1800" i="0" dirty="0">
                <a:solidFill>
                  <a:srgbClr val="0070C0"/>
                </a:solidFill>
                <a:effectLst/>
                <a:latin typeface="Comic Sans MS" panose="030F0702030302020204" pitchFamily="66" charset="0"/>
              </a:rPr>
              <a:t>it was the worst of times</a:t>
            </a:r>
            <a:endParaRPr lang="en-US" dirty="0"/>
          </a:p>
        </p:txBody>
      </p:sp>
      <p:graphicFrame>
        <p:nvGraphicFramePr>
          <p:cNvPr id="18" name="Table 18">
            <a:extLst>
              <a:ext uri="{FF2B5EF4-FFF2-40B4-BE49-F238E27FC236}">
                <a16:creationId xmlns:a16="http://schemas.microsoft.com/office/drawing/2014/main" id="{716AD7F3-B508-4BF9-8BFB-CE9992D31594}"/>
              </a:ext>
            </a:extLst>
          </p:cNvPr>
          <p:cNvGraphicFramePr>
            <a:graphicFrameLocks noGrp="1"/>
          </p:cNvGraphicFramePr>
          <p:nvPr>
            <p:extLst>
              <p:ext uri="{D42A27DB-BD31-4B8C-83A1-F6EECF244321}">
                <p14:modId xmlns:p14="http://schemas.microsoft.com/office/powerpoint/2010/main" val="703713662"/>
              </p:ext>
            </p:extLst>
          </p:nvPr>
        </p:nvGraphicFramePr>
        <p:xfrm>
          <a:off x="963277" y="4686808"/>
          <a:ext cx="9632018" cy="640080"/>
        </p:xfrm>
        <a:graphic>
          <a:graphicData uri="http://schemas.openxmlformats.org/drawingml/2006/table">
            <a:tbl>
              <a:tblPr firstRow="1" bandRow="1">
                <a:tableStyleId>{5C22544A-7EE6-4342-B048-85BDC9FD1C3A}</a:tableStyleId>
              </a:tblPr>
              <a:tblGrid>
                <a:gridCol w="5122644">
                  <a:extLst>
                    <a:ext uri="{9D8B030D-6E8A-4147-A177-3AD203B41FA5}">
                      <a16:colId xmlns:a16="http://schemas.microsoft.com/office/drawing/2014/main" val="408149366"/>
                    </a:ext>
                  </a:extLst>
                </a:gridCol>
                <a:gridCol w="4509374">
                  <a:extLst>
                    <a:ext uri="{9D8B030D-6E8A-4147-A177-3AD203B41FA5}">
                      <a16:colId xmlns:a16="http://schemas.microsoft.com/office/drawing/2014/main" val="1936772852"/>
                    </a:ext>
                  </a:extLst>
                </a:gridCol>
              </a:tblGrid>
              <a:tr h="370840">
                <a:tc>
                  <a:txBody>
                    <a:bodyPr/>
                    <a:lstStyle/>
                    <a:p>
                      <a:pPr algn="r"/>
                      <a:r>
                        <a:rPr lang="en-US" dirty="0"/>
                        <a:t>Black population almost doubles in Buncombe County</a:t>
                      </a:r>
                    </a:p>
                  </a:txBody>
                  <a:tcPr/>
                </a:tc>
                <a:tc>
                  <a:txBody>
                    <a:bodyPr/>
                    <a:lstStyle/>
                    <a:p>
                      <a:r>
                        <a:rPr lang="en-US" dirty="0">
                          <a:solidFill>
                            <a:schemeClr val="accent4"/>
                          </a:solidFill>
                        </a:rPr>
                        <a:t>Plessey v-Ferguson  &lt;  &gt; “Separate but equal”</a:t>
                      </a:r>
                    </a:p>
                  </a:txBody>
                  <a:tcPr/>
                </a:tc>
                <a:extLst>
                  <a:ext uri="{0D108BD9-81ED-4DB2-BD59-A6C34878D82A}">
                    <a16:rowId xmlns:a16="http://schemas.microsoft.com/office/drawing/2014/main" val="909603487"/>
                  </a:ext>
                </a:extLst>
              </a:tr>
            </a:tbl>
          </a:graphicData>
        </a:graphic>
      </p:graphicFrame>
      <p:sp>
        <p:nvSpPr>
          <p:cNvPr id="19" name="TextBox 18">
            <a:extLst>
              <a:ext uri="{FF2B5EF4-FFF2-40B4-BE49-F238E27FC236}">
                <a16:creationId xmlns:a16="http://schemas.microsoft.com/office/drawing/2014/main" id="{F1BCFB6A-2621-428B-8A06-637DCD2D20AE}"/>
              </a:ext>
            </a:extLst>
          </p:cNvPr>
          <p:cNvSpPr txBox="1"/>
          <p:nvPr/>
        </p:nvSpPr>
        <p:spPr>
          <a:xfrm rot="1928636">
            <a:off x="327643" y="3598553"/>
            <a:ext cx="823687" cy="369332"/>
          </a:xfrm>
          <a:prstGeom prst="rect">
            <a:avLst/>
          </a:prstGeom>
          <a:solidFill>
            <a:schemeClr val="tx1"/>
          </a:solidFill>
        </p:spPr>
        <p:txBody>
          <a:bodyPr wrap="square">
            <a:spAutoFit/>
          </a:bodyPr>
          <a:lstStyle/>
          <a:p>
            <a:r>
              <a:rPr lang="en-US" dirty="0">
                <a:solidFill>
                  <a:schemeClr val="bg1"/>
                </a:solidFill>
              </a:rPr>
              <a:t>WHY</a:t>
            </a:r>
          </a:p>
        </p:txBody>
      </p:sp>
      <p:sp>
        <p:nvSpPr>
          <p:cNvPr id="20" name="Oval 19">
            <a:extLst>
              <a:ext uri="{FF2B5EF4-FFF2-40B4-BE49-F238E27FC236}">
                <a16:creationId xmlns:a16="http://schemas.microsoft.com/office/drawing/2014/main" id="{81579569-A895-48A1-BB57-09B0D2AC845B}"/>
              </a:ext>
            </a:extLst>
          </p:cNvPr>
          <p:cNvSpPr/>
          <p:nvPr/>
        </p:nvSpPr>
        <p:spPr>
          <a:xfrm>
            <a:off x="10493244" y="4288429"/>
            <a:ext cx="1019932" cy="130029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1896</a:t>
            </a:r>
          </a:p>
        </p:txBody>
      </p:sp>
      <p:sp>
        <p:nvSpPr>
          <p:cNvPr id="21" name="Oval 20">
            <a:extLst>
              <a:ext uri="{FF2B5EF4-FFF2-40B4-BE49-F238E27FC236}">
                <a16:creationId xmlns:a16="http://schemas.microsoft.com/office/drawing/2014/main" id="{ED0C10EB-E302-49A1-AEFC-F18D9AD8442B}"/>
              </a:ext>
            </a:extLst>
          </p:cNvPr>
          <p:cNvSpPr/>
          <p:nvPr/>
        </p:nvSpPr>
        <p:spPr>
          <a:xfrm>
            <a:off x="453311" y="4435005"/>
            <a:ext cx="1019932" cy="130029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1880-1900</a:t>
            </a:r>
          </a:p>
        </p:txBody>
      </p:sp>
      <p:sp>
        <p:nvSpPr>
          <p:cNvPr id="22" name="TextBox 21">
            <a:extLst>
              <a:ext uri="{FF2B5EF4-FFF2-40B4-BE49-F238E27FC236}">
                <a16:creationId xmlns:a16="http://schemas.microsoft.com/office/drawing/2014/main" id="{3E97A41C-F5B4-4529-AABF-DDE38390D707}"/>
              </a:ext>
            </a:extLst>
          </p:cNvPr>
          <p:cNvSpPr txBox="1"/>
          <p:nvPr/>
        </p:nvSpPr>
        <p:spPr>
          <a:xfrm>
            <a:off x="838200" y="2727840"/>
            <a:ext cx="2483570" cy="369332"/>
          </a:xfrm>
          <a:prstGeom prst="rect">
            <a:avLst/>
          </a:prstGeom>
          <a:noFill/>
        </p:spPr>
        <p:txBody>
          <a:bodyPr wrap="square" rtlCol="0">
            <a:spAutoFit/>
          </a:bodyPr>
          <a:lstStyle/>
          <a:p>
            <a:pPr algn="ctr"/>
            <a:r>
              <a:rPr lang="en-US" b="1" dirty="0"/>
              <a:t>1891 - Edward Stephens</a:t>
            </a:r>
          </a:p>
        </p:txBody>
      </p:sp>
      <p:sp>
        <p:nvSpPr>
          <p:cNvPr id="23" name="TextBox 22">
            <a:extLst>
              <a:ext uri="{FF2B5EF4-FFF2-40B4-BE49-F238E27FC236}">
                <a16:creationId xmlns:a16="http://schemas.microsoft.com/office/drawing/2014/main" id="{F7EE85A7-8562-456B-88EB-15D3494A1F61}"/>
              </a:ext>
            </a:extLst>
          </p:cNvPr>
          <p:cNvSpPr txBox="1"/>
          <p:nvPr/>
        </p:nvSpPr>
        <p:spPr>
          <a:xfrm>
            <a:off x="6096001" y="5544635"/>
            <a:ext cx="4990480" cy="646331"/>
          </a:xfrm>
          <a:prstGeom prst="rect">
            <a:avLst/>
          </a:prstGeom>
          <a:solidFill>
            <a:srgbClr val="FFC000"/>
          </a:solidFill>
        </p:spPr>
        <p:txBody>
          <a:bodyPr wrap="square" rtlCol="0">
            <a:spAutoFit/>
          </a:bodyPr>
          <a:lstStyle/>
          <a:p>
            <a:r>
              <a:rPr lang="en-US" b="0" i="0" dirty="0">
                <a:solidFill>
                  <a:srgbClr val="444444"/>
                </a:solidFill>
                <a:effectLst/>
                <a:latin typeface="Source Sans Pro" panose="020B0503030403020204" pitchFamily="34" charset="0"/>
              </a:rPr>
              <a:t>1887 — </a:t>
            </a:r>
            <a:r>
              <a:rPr lang="en-US" b="1" i="0" dirty="0">
                <a:solidFill>
                  <a:srgbClr val="444444"/>
                </a:solidFill>
                <a:effectLst/>
                <a:latin typeface="Source Sans Pro" panose="020B0503030403020204" pitchFamily="34" charset="0"/>
              </a:rPr>
              <a:t>Allen Home School </a:t>
            </a:r>
            <a:r>
              <a:rPr lang="en-US" b="0" i="0" dirty="0">
                <a:solidFill>
                  <a:srgbClr val="444444"/>
                </a:solidFill>
                <a:effectLst/>
                <a:latin typeface="Source Sans Pro" panose="020B0503030403020204" pitchFamily="34" charset="0"/>
              </a:rPr>
              <a:t>built for African Americans by Quaker philanthropist</a:t>
            </a:r>
            <a:endParaRPr lang="en-US" dirty="0"/>
          </a:p>
        </p:txBody>
      </p:sp>
      <p:pic>
        <p:nvPicPr>
          <p:cNvPr id="24" name="Picture 23" descr="Text, logo&#10;&#10;Description automatically generated">
            <a:extLst>
              <a:ext uri="{FF2B5EF4-FFF2-40B4-BE49-F238E27FC236}">
                <a16:creationId xmlns:a16="http://schemas.microsoft.com/office/drawing/2014/main" id="{803934B9-1778-4215-B23A-10731AA94059}"/>
              </a:ext>
            </a:extLst>
          </p:cNvPr>
          <p:cNvPicPr>
            <a:picLocks noChangeAspect="1"/>
          </p:cNvPicPr>
          <p:nvPr/>
        </p:nvPicPr>
        <p:blipFill>
          <a:blip r:embed="rId3" cstate="hqprint">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tretch>
            <a:fillRect/>
          </a:stretch>
        </p:blipFill>
        <p:spPr>
          <a:xfrm>
            <a:off x="10484726" y="451757"/>
            <a:ext cx="1203508" cy="663048"/>
          </a:xfrm>
          <a:prstGeom prst="rect">
            <a:avLst/>
          </a:prstGeom>
          <a:ln w="76200">
            <a:solidFill>
              <a:srgbClr val="FFC000"/>
            </a:solidFill>
          </a:ln>
        </p:spPr>
      </p:pic>
    </p:spTree>
    <p:extLst>
      <p:ext uri="{BB962C8B-B14F-4D97-AF65-F5344CB8AC3E}">
        <p14:creationId xmlns:p14="http://schemas.microsoft.com/office/powerpoint/2010/main" val="24753102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877420B-78D1-4F6F-AE59-9241E0B7FCC7}"/>
              </a:ext>
            </a:extLst>
          </p:cNvPr>
          <p:cNvSpPr>
            <a:spLocks noGrp="1"/>
          </p:cNvSpPr>
          <p:nvPr>
            <p:ph type="dt" sz="half" idx="10"/>
          </p:nvPr>
        </p:nvSpPr>
        <p:spPr/>
        <p:txBody>
          <a:bodyPr/>
          <a:lstStyle/>
          <a:p>
            <a:fld id="{548FF803-B2D8-432E-8B3A-33F8323C95A7}" type="datetime1">
              <a:rPr lang="en-US" smtClean="0"/>
              <a:t>6/3/2021</a:t>
            </a:fld>
            <a:endParaRPr lang="en-US"/>
          </a:p>
        </p:txBody>
      </p:sp>
      <p:sp>
        <p:nvSpPr>
          <p:cNvPr id="3" name="Footer Placeholder 2">
            <a:extLst>
              <a:ext uri="{FF2B5EF4-FFF2-40B4-BE49-F238E27FC236}">
                <a16:creationId xmlns:a16="http://schemas.microsoft.com/office/drawing/2014/main" id="{469B032C-7777-49FE-9D52-4E0590E4E974}"/>
              </a:ext>
            </a:extLst>
          </p:cNvPr>
          <p:cNvSpPr>
            <a:spLocks noGrp="1"/>
          </p:cNvSpPr>
          <p:nvPr>
            <p:ph type="ftr" sz="quarter" idx="11"/>
          </p:nvPr>
        </p:nvSpPr>
        <p:spPr/>
        <p:txBody>
          <a:bodyPr/>
          <a:lstStyle/>
          <a:p>
            <a:r>
              <a:rPr lang="en-US"/>
              <a:t>William H. Turner, PhD (c) June 2021</a:t>
            </a:r>
          </a:p>
        </p:txBody>
      </p:sp>
      <p:sp>
        <p:nvSpPr>
          <p:cNvPr id="4" name="Slide Number Placeholder 3">
            <a:extLst>
              <a:ext uri="{FF2B5EF4-FFF2-40B4-BE49-F238E27FC236}">
                <a16:creationId xmlns:a16="http://schemas.microsoft.com/office/drawing/2014/main" id="{30DE3E99-6F11-4E09-81C6-0D609F686C3E}"/>
              </a:ext>
            </a:extLst>
          </p:cNvPr>
          <p:cNvSpPr>
            <a:spLocks noGrp="1"/>
          </p:cNvSpPr>
          <p:nvPr>
            <p:ph type="sldNum" sz="quarter" idx="12"/>
          </p:nvPr>
        </p:nvSpPr>
        <p:spPr/>
        <p:txBody>
          <a:bodyPr/>
          <a:lstStyle/>
          <a:p>
            <a:fld id="{6AA742EF-1849-401A-9C93-306C15253418}" type="slidenum">
              <a:rPr lang="en-US" smtClean="0"/>
              <a:t>27</a:t>
            </a:fld>
            <a:endParaRPr lang="en-US"/>
          </a:p>
        </p:txBody>
      </p:sp>
      <p:sp>
        <p:nvSpPr>
          <p:cNvPr id="6" name="TextBox 5">
            <a:extLst>
              <a:ext uri="{FF2B5EF4-FFF2-40B4-BE49-F238E27FC236}">
                <a16:creationId xmlns:a16="http://schemas.microsoft.com/office/drawing/2014/main" id="{2F91F2AA-9F94-4C00-988E-6EDEA6E3B37A}"/>
              </a:ext>
            </a:extLst>
          </p:cNvPr>
          <p:cNvSpPr txBox="1"/>
          <p:nvPr/>
        </p:nvSpPr>
        <p:spPr>
          <a:xfrm>
            <a:off x="2836877" y="364793"/>
            <a:ext cx="7145323" cy="369332"/>
          </a:xfrm>
          <a:prstGeom prst="rect">
            <a:avLst/>
          </a:prstGeom>
          <a:noFill/>
        </p:spPr>
        <p:txBody>
          <a:bodyPr wrap="square">
            <a:spAutoFit/>
          </a:bodyPr>
          <a:lstStyle/>
          <a:p>
            <a:r>
              <a:rPr lang="en-US" sz="1800" i="0" dirty="0">
                <a:solidFill>
                  <a:srgbClr val="0070C0"/>
                </a:solidFill>
                <a:effectLst/>
                <a:latin typeface="Comic Sans MS" panose="030F0702030302020204" pitchFamily="66" charset="0"/>
              </a:rPr>
              <a:t>“…it was the epoch of belief, it was the epoch of incredulity.”</a:t>
            </a:r>
            <a:endParaRPr lang="en-US" dirty="0"/>
          </a:p>
        </p:txBody>
      </p:sp>
      <p:sp>
        <p:nvSpPr>
          <p:cNvPr id="14" name="TextBox 13">
            <a:extLst>
              <a:ext uri="{FF2B5EF4-FFF2-40B4-BE49-F238E27FC236}">
                <a16:creationId xmlns:a16="http://schemas.microsoft.com/office/drawing/2014/main" id="{0A7C6D6C-B237-4592-B061-8BF312954B73}"/>
              </a:ext>
            </a:extLst>
          </p:cNvPr>
          <p:cNvSpPr txBox="1"/>
          <p:nvPr/>
        </p:nvSpPr>
        <p:spPr>
          <a:xfrm>
            <a:off x="2836877" y="845111"/>
            <a:ext cx="6094602" cy="923330"/>
          </a:xfrm>
          <a:prstGeom prst="rect">
            <a:avLst/>
          </a:prstGeom>
          <a:noFill/>
        </p:spPr>
        <p:txBody>
          <a:bodyPr wrap="square">
            <a:spAutoFit/>
          </a:bodyPr>
          <a:lstStyle/>
          <a:p>
            <a:r>
              <a:rPr lang="en-US" b="0" i="0" dirty="0">
                <a:solidFill>
                  <a:srgbClr val="444444"/>
                </a:solidFill>
                <a:effectLst/>
                <a:latin typeface="Source Sans Pro" panose="020B0503030403020204" pitchFamily="34" charset="0"/>
              </a:rPr>
              <a:t>1910 — Dr. William Green </a:t>
            </a:r>
            <a:r>
              <a:rPr lang="en-US" b="0" i="0" dirty="0" err="1">
                <a:solidFill>
                  <a:srgbClr val="444444"/>
                </a:solidFill>
                <a:effectLst/>
                <a:latin typeface="Source Sans Pro" panose="020B0503030403020204" pitchFamily="34" charset="0"/>
              </a:rPr>
              <a:t>Torrence</a:t>
            </a:r>
            <a:r>
              <a:rPr lang="en-US" b="0" i="0" dirty="0">
                <a:solidFill>
                  <a:srgbClr val="444444"/>
                </a:solidFill>
                <a:effectLst/>
                <a:latin typeface="Source Sans Pro" panose="020B0503030403020204" pitchFamily="34" charset="0"/>
              </a:rPr>
              <a:t> opened the first black hospital. The hospital, known as </a:t>
            </a:r>
            <a:r>
              <a:rPr lang="en-US" b="0" i="0" dirty="0" err="1">
                <a:solidFill>
                  <a:srgbClr val="444444"/>
                </a:solidFill>
                <a:effectLst/>
                <a:latin typeface="Source Sans Pro" panose="020B0503030403020204" pitchFamily="34" charset="0"/>
              </a:rPr>
              <a:t>Torrence</a:t>
            </a:r>
            <a:r>
              <a:rPr lang="en-US" b="0" i="0" dirty="0">
                <a:solidFill>
                  <a:srgbClr val="444444"/>
                </a:solidFill>
                <a:effectLst/>
                <a:latin typeface="Source Sans Pro" panose="020B0503030403020204" pitchFamily="34" charset="0"/>
              </a:rPr>
              <a:t> Hospital, was moved to 95 Hill Street in 1911.</a:t>
            </a:r>
            <a:endParaRPr lang="en-US" dirty="0"/>
          </a:p>
        </p:txBody>
      </p:sp>
      <p:sp>
        <p:nvSpPr>
          <p:cNvPr id="16" name="TextBox 15">
            <a:extLst>
              <a:ext uri="{FF2B5EF4-FFF2-40B4-BE49-F238E27FC236}">
                <a16:creationId xmlns:a16="http://schemas.microsoft.com/office/drawing/2014/main" id="{906BCD72-8EE3-4A95-AB00-F0BD2FCCEB58}"/>
              </a:ext>
            </a:extLst>
          </p:cNvPr>
          <p:cNvSpPr txBox="1"/>
          <p:nvPr/>
        </p:nvSpPr>
        <p:spPr>
          <a:xfrm>
            <a:off x="2836877" y="1850585"/>
            <a:ext cx="6094602" cy="646331"/>
          </a:xfrm>
          <a:prstGeom prst="rect">
            <a:avLst/>
          </a:prstGeom>
          <a:noFill/>
        </p:spPr>
        <p:txBody>
          <a:bodyPr wrap="square">
            <a:spAutoFit/>
          </a:bodyPr>
          <a:lstStyle/>
          <a:p>
            <a:r>
              <a:rPr lang="en-US" b="0" i="0" dirty="0">
                <a:solidFill>
                  <a:srgbClr val="444444"/>
                </a:solidFill>
                <a:effectLst/>
                <a:latin typeface="Source Sans Pro" panose="020B0503030403020204" pitchFamily="34" charset="0"/>
              </a:rPr>
              <a:t>1916 — The Colored Betterment League under the leadership of the Rev. Charles </a:t>
            </a:r>
            <a:r>
              <a:rPr lang="en-US" b="0" i="0" dirty="0" err="1">
                <a:solidFill>
                  <a:srgbClr val="444444"/>
                </a:solidFill>
                <a:effectLst/>
                <a:latin typeface="Source Sans Pro" panose="020B0503030403020204" pitchFamily="34" charset="0"/>
              </a:rPr>
              <a:t>Dusenbury</a:t>
            </a:r>
            <a:r>
              <a:rPr lang="en-US" b="0" i="0" dirty="0">
                <a:solidFill>
                  <a:srgbClr val="444444"/>
                </a:solidFill>
                <a:effectLst/>
                <a:latin typeface="Source Sans Pro" panose="020B0503030403020204" pitchFamily="34" charset="0"/>
              </a:rPr>
              <a:t> was established.</a:t>
            </a:r>
            <a:endParaRPr lang="en-US" dirty="0"/>
          </a:p>
        </p:txBody>
      </p:sp>
      <p:sp>
        <p:nvSpPr>
          <p:cNvPr id="18" name="TextBox 17">
            <a:extLst>
              <a:ext uri="{FF2B5EF4-FFF2-40B4-BE49-F238E27FC236}">
                <a16:creationId xmlns:a16="http://schemas.microsoft.com/office/drawing/2014/main" id="{A02CC0D0-57ED-4D74-B03C-316E0C7DB240}"/>
              </a:ext>
            </a:extLst>
          </p:cNvPr>
          <p:cNvSpPr txBox="1"/>
          <p:nvPr/>
        </p:nvSpPr>
        <p:spPr>
          <a:xfrm>
            <a:off x="606748" y="734125"/>
            <a:ext cx="1337808" cy="3693319"/>
          </a:xfrm>
          <a:prstGeom prst="rect">
            <a:avLst/>
          </a:prstGeom>
          <a:solidFill>
            <a:srgbClr val="FFC000"/>
          </a:solidFill>
        </p:spPr>
        <p:txBody>
          <a:bodyPr wrap="square">
            <a:spAutoFit/>
          </a:bodyPr>
          <a:lstStyle/>
          <a:p>
            <a:r>
              <a:rPr lang="en-US" b="1" i="0" dirty="0">
                <a:solidFill>
                  <a:srgbClr val="000000"/>
                </a:solidFill>
                <a:effectLst/>
                <a:latin typeface="Times New Roman" panose="02020603050405020304" pitchFamily="18" charset="0"/>
                <a:cs typeface="Times New Roman" panose="02020603050405020304" pitchFamily="18" charset="0"/>
              </a:rPr>
              <a:t>“They’re actively engaged in what’s happening, so much so that they’re coming up with their </a:t>
            </a:r>
            <a:r>
              <a:rPr lang="en-US" b="1" i="1" dirty="0">
                <a:solidFill>
                  <a:srgbClr val="000000"/>
                </a:solidFill>
                <a:effectLst/>
                <a:latin typeface="Times New Roman" panose="02020603050405020304" pitchFamily="18" charset="0"/>
                <a:cs typeface="Times New Roman" panose="02020603050405020304" pitchFamily="18" charset="0"/>
              </a:rPr>
              <a:t>own</a:t>
            </a:r>
            <a:r>
              <a:rPr lang="en-US" b="1" i="0" dirty="0">
                <a:solidFill>
                  <a:srgbClr val="000000"/>
                </a:solidFill>
                <a:effectLst/>
                <a:latin typeface="Times New Roman" panose="02020603050405020304" pitchFamily="18" charset="0"/>
                <a:cs typeface="Times New Roman" panose="02020603050405020304" pitchFamily="18" charset="0"/>
              </a:rPr>
              <a:t> ideas about what </a:t>
            </a:r>
            <a:r>
              <a:rPr lang="en-US" b="1" i="1" dirty="0">
                <a:solidFill>
                  <a:srgbClr val="000000"/>
                </a:solidFill>
                <a:effectLst/>
                <a:latin typeface="Times New Roman" panose="02020603050405020304" pitchFamily="18" charset="0"/>
                <a:cs typeface="Times New Roman" panose="02020603050405020304" pitchFamily="18" charset="0"/>
              </a:rPr>
              <a:t>they</a:t>
            </a:r>
            <a:r>
              <a:rPr lang="en-US" b="1" i="0" dirty="0">
                <a:solidFill>
                  <a:srgbClr val="000000"/>
                </a:solidFill>
                <a:effectLst/>
                <a:latin typeface="Times New Roman" panose="02020603050405020304" pitchFamily="18" charset="0"/>
                <a:cs typeface="Times New Roman" panose="02020603050405020304" pitchFamily="18" charset="0"/>
              </a:rPr>
              <a:t> want to do.”</a:t>
            </a:r>
          </a:p>
        </p:txBody>
      </p:sp>
      <p:sp>
        <p:nvSpPr>
          <p:cNvPr id="22" name="TextBox 21">
            <a:extLst>
              <a:ext uri="{FF2B5EF4-FFF2-40B4-BE49-F238E27FC236}">
                <a16:creationId xmlns:a16="http://schemas.microsoft.com/office/drawing/2014/main" id="{9CA68E52-6F23-495D-8C34-810D7DDC0977}"/>
              </a:ext>
            </a:extLst>
          </p:cNvPr>
          <p:cNvSpPr txBox="1"/>
          <p:nvPr/>
        </p:nvSpPr>
        <p:spPr>
          <a:xfrm>
            <a:off x="2886512" y="4512222"/>
            <a:ext cx="6094602" cy="923330"/>
          </a:xfrm>
          <a:prstGeom prst="rect">
            <a:avLst/>
          </a:prstGeom>
          <a:noFill/>
        </p:spPr>
        <p:txBody>
          <a:bodyPr wrap="square">
            <a:spAutoFit/>
          </a:bodyPr>
          <a:lstStyle/>
          <a:p>
            <a:r>
              <a:rPr lang="en-US" b="0" i="0" dirty="0">
                <a:solidFill>
                  <a:srgbClr val="444444"/>
                </a:solidFill>
                <a:effectLst/>
                <a:latin typeface="Source Sans Pro" panose="020B0503030403020204" pitchFamily="34" charset="0"/>
              </a:rPr>
              <a:t>1922 — Floyd B. McKissick, Sr., born in Asheville, NC, became the first African-American student to attend the University of North Carolina at Chapel Hill’s Law School. </a:t>
            </a:r>
            <a:endParaRPr lang="en-US" dirty="0"/>
          </a:p>
        </p:txBody>
      </p:sp>
      <p:sp>
        <p:nvSpPr>
          <p:cNvPr id="24" name="TextBox 23">
            <a:extLst>
              <a:ext uri="{FF2B5EF4-FFF2-40B4-BE49-F238E27FC236}">
                <a16:creationId xmlns:a16="http://schemas.microsoft.com/office/drawing/2014/main" id="{645639D6-39E2-4CC2-9C24-E4090CAE810E}"/>
              </a:ext>
            </a:extLst>
          </p:cNvPr>
          <p:cNvSpPr txBox="1"/>
          <p:nvPr/>
        </p:nvSpPr>
        <p:spPr>
          <a:xfrm>
            <a:off x="2886512" y="2613783"/>
            <a:ext cx="6094602" cy="1754326"/>
          </a:xfrm>
          <a:prstGeom prst="rect">
            <a:avLst/>
          </a:prstGeom>
          <a:noFill/>
        </p:spPr>
        <p:txBody>
          <a:bodyPr wrap="square">
            <a:spAutoFit/>
          </a:bodyPr>
          <a:lstStyle/>
          <a:p>
            <a:r>
              <a:rPr lang="en-US" dirty="0">
                <a:solidFill>
                  <a:srgbClr val="444444"/>
                </a:solidFill>
                <a:latin typeface="Source Sans Pro" panose="020B0503030403020204" pitchFamily="34" charset="0"/>
              </a:rPr>
              <a:t>1</a:t>
            </a:r>
            <a:r>
              <a:rPr lang="en-US" b="0" i="0" dirty="0">
                <a:solidFill>
                  <a:srgbClr val="444444"/>
                </a:solidFill>
                <a:effectLst/>
                <a:latin typeface="Source Sans Pro" panose="020B0503030403020204" pitchFamily="34" charset="0"/>
              </a:rPr>
              <a:t>921 – ground was broken for Stephens-Lee High School for African American students</a:t>
            </a:r>
            <a:r>
              <a:rPr lang="en-US" dirty="0">
                <a:solidFill>
                  <a:srgbClr val="444444"/>
                </a:solidFill>
                <a:latin typeface="Source Sans Pro" panose="020B0503030403020204" pitchFamily="34" charset="0"/>
              </a:rPr>
              <a:t>: </a:t>
            </a:r>
            <a:r>
              <a:rPr lang="en-US" b="0" i="0" dirty="0">
                <a:solidFill>
                  <a:srgbClr val="444444"/>
                </a:solidFill>
                <a:effectLst/>
                <a:latin typeface="Source Sans Pro" panose="020B0503030403020204" pitchFamily="34" charset="0"/>
              </a:rPr>
              <a:t>named after </a:t>
            </a:r>
            <a:r>
              <a:rPr lang="en-US" b="1" i="0" dirty="0">
                <a:solidFill>
                  <a:srgbClr val="444444"/>
                </a:solidFill>
                <a:effectLst/>
                <a:latin typeface="Source Sans Pro" panose="020B0503030403020204" pitchFamily="34" charset="0"/>
              </a:rPr>
              <a:t>George Henry Stephens</a:t>
            </a:r>
            <a:r>
              <a:rPr lang="en-US" b="0" i="0" dirty="0">
                <a:solidFill>
                  <a:srgbClr val="444444"/>
                </a:solidFill>
                <a:effectLst/>
                <a:latin typeface="Source Sans Pro" panose="020B0503030403020204" pitchFamily="34" charset="0"/>
              </a:rPr>
              <a:t>, the first black principal in Asheville (Catholic Hill High School). The Class of 1924 was the first graduating class, and the Class of 1965 was the last. With no public notice, the school building was demolished in April 1975</a:t>
            </a:r>
            <a:endParaRPr lang="en-US" dirty="0"/>
          </a:p>
        </p:txBody>
      </p:sp>
      <p:pic>
        <p:nvPicPr>
          <p:cNvPr id="25" name="Picture 24" descr="Text, logo&#10;&#10;Description automatically generated">
            <a:extLst>
              <a:ext uri="{FF2B5EF4-FFF2-40B4-BE49-F238E27FC236}">
                <a16:creationId xmlns:a16="http://schemas.microsoft.com/office/drawing/2014/main" id="{786F41EB-8FA6-401C-B10D-FB242AA0AE3D}"/>
              </a:ext>
            </a:extLst>
          </p:cNvPr>
          <p:cNvPicPr>
            <a:picLocks noChangeAspect="1"/>
          </p:cNvPicPr>
          <p:nvPr/>
        </p:nvPicPr>
        <p:blipFill>
          <a:blip r:embed="rId2" cstate="hqprint">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tretch>
            <a:fillRect/>
          </a:stretch>
        </p:blipFill>
        <p:spPr>
          <a:xfrm>
            <a:off x="272953" y="5153205"/>
            <a:ext cx="1671603" cy="923330"/>
          </a:xfrm>
          <a:prstGeom prst="rect">
            <a:avLst/>
          </a:prstGeom>
          <a:ln w="76200">
            <a:solidFill>
              <a:srgbClr val="FFC000"/>
            </a:solidFill>
          </a:ln>
        </p:spPr>
      </p:pic>
      <p:pic>
        <p:nvPicPr>
          <p:cNvPr id="9220" name="Picture 4">
            <a:extLst>
              <a:ext uri="{FF2B5EF4-FFF2-40B4-BE49-F238E27FC236}">
                <a16:creationId xmlns:a16="http://schemas.microsoft.com/office/drawing/2014/main" id="{5B5E2915-857E-4114-A8EC-EFF224B653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65541" y="1676215"/>
            <a:ext cx="2725788" cy="3476990"/>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5A1753A6-BBD1-4AE4-9B9D-5AB56FE28F77}"/>
              </a:ext>
            </a:extLst>
          </p:cNvPr>
          <p:cNvSpPr txBox="1"/>
          <p:nvPr/>
        </p:nvSpPr>
        <p:spPr>
          <a:xfrm>
            <a:off x="2900494" y="5570111"/>
            <a:ext cx="6094602" cy="646331"/>
          </a:xfrm>
          <a:prstGeom prst="rect">
            <a:avLst/>
          </a:prstGeom>
          <a:noFill/>
        </p:spPr>
        <p:txBody>
          <a:bodyPr wrap="square">
            <a:spAutoFit/>
          </a:bodyPr>
          <a:lstStyle/>
          <a:p>
            <a:r>
              <a:rPr lang="en-US" b="0" i="0" dirty="0">
                <a:solidFill>
                  <a:srgbClr val="444444"/>
                </a:solidFill>
                <a:effectLst/>
                <a:latin typeface="Source Sans Pro" panose="020B0503030403020204" pitchFamily="34" charset="0"/>
              </a:rPr>
              <a:t>1926 — Burton Street School was opened for African Americans.</a:t>
            </a:r>
            <a:endParaRPr lang="en-US" dirty="0"/>
          </a:p>
        </p:txBody>
      </p:sp>
    </p:spTree>
    <p:extLst>
      <p:ext uri="{BB962C8B-B14F-4D97-AF65-F5344CB8AC3E}">
        <p14:creationId xmlns:p14="http://schemas.microsoft.com/office/powerpoint/2010/main" val="29651145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C523106-2B08-42EC-ACE2-982AE6428B61}"/>
              </a:ext>
            </a:extLst>
          </p:cNvPr>
          <p:cNvSpPr>
            <a:spLocks noGrp="1"/>
          </p:cNvSpPr>
          <p:nvPr>
            <p:ph type="dt" sz="half" idx="10"/>
          </p:nvPr>
        </p:nvSpPr>
        <p:spPr/>
        <p:txBody>
          <a:bodyPr/>
          <a:lstStyle/>
          <a:p>
            <a:fld id="{548FF803-B2D8-432E-8B3A-33F8323C95A7}" type="datetime1">
              <a:rPr lang="en-US" smtClean="0"/>
              <a:t>6/3/2021</a:t>
            </a:fld>
            <a:endParaRPr lang="en-US"/>
          </a:p>
        </p:txBody>
      </p:sp>
      <p:sp>
        <p:nvSpPr>
          <p:cNvPr id="3" name="Footer Placeholder 2">
            <a:extLst>
              <a:ext uri="{FF2B5EF4-FFF2-40B4-BE49-F238E27FC236}">
                <a16:creationId xmlns:a16="http://schemas.microsoft.com/office/drawing/2014/main" id="{CB1384E1-815A-47CB-989F-D4DAF7C86DEB}"/>
              </a:ext>
            </a:extLst>
          </p:cNvPr>
          <p:cNvSpPr>
            <a:spLocks noGrp="1"/>
          </p:cNvSpPr>
          <p:nvPr>
            <p:ph type="ftr" sz="quarter" idx="11"/>
          </p:nvPr>
        </p:nvSpPr>
        <p:spPr/>
        <p:txBody>
          <a:bodyPr/>
          <a:lstStyle/>
          <a:p>
            <a:r>
              <a:rPr lang="en-US"/>
              <a:t>William H. Turner, PhD (c) June 2021</a:t>
            </a:r>
          </a:p>
        </p:txBody>
      </p:sp>
      <p:sp>
        <p:nvSpPr>
          <p:cNvPr id="4" name="Slide Number Placeholder 3">
            <a:extLst>
              <a:ext uri="{FF2B5EF4-FFF2-40B4-BE49-F238E27FC236}">
                <a16:creationId xmlns:a16="http://schemas.microsoft.com/office/drawing/2014/main" id="{E3C9D70A-3808-41BD-83C2-B04DD864A64D}"/>
              </a:ext>
            </a:extLst>
          </p:cNvPr>
          <p:cNvSpPr>
            <a:spLocks noGrp="1"/>
          </p:cNvSpPr>
          <p:nvPr>
            <p:ph type="sldNum" sz="quarter" idx="12"/>
          </p:nvPr>
        </p:nvSpPr>
        <p:spPr/>
        <p:txBody>
          <a:bodyPr/>
          <a:lstStyle/>
          <a:p>
            <a:fld id="{6AA742EF-1849-401A-9C93-306C15253418}" type="slidenum">
              <a:rPr lang="en-US" smtClean="0"/>
              <a:t>28</a:t>
            </a:fld>
            <a:endParaRPr lang="en-US"/>
          </a:p>
        </p:txBody>
      </p:sp>
      <p:sp>
        <p:nvSpPr>
          <p:cNvPr id="5" name="Star: 5 Points 4">
            <a:extLst>
              <a:ext uri="{FF2B5EF4-FFF2-40B4-BE49-F238E27FC236}">
                <a16:creationId xmlns:a16="http://schemas.microsoft.com/office/drawing/2014/main" id="{B40CF043-B9FA-436F-857B-50D213C6F6E6}"/>
              </a:ext>
            </a:extLst>
          </p:cNvPr>
          <p:cNvSpPr/>
          <p:nvPr/>
        </p:nvSpPr>
        <p:spPr>
          <a:xfrm>
            <a:off x="838199" y="67111"/>
            <a:ext cx="2064391" cy="182041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Sept. 19, 1959</a:t>
            </a:r>
          </a:p>
        </p:txBody>
      </p:sp>
      <p:sp>
        <p:nvSpPr>
          <p:cNvPr id="6" name="TextBox 5">
            <a:extLst>
              <a:ext uri="{FF2B5EF4-FFF2-40B4-BE49-F238E27FC236}">
                <a16:creationId xmlns:a16="http://schemas.microsoft.com/office/drawing/2014/main" id="{2CE6CCB3-4729-46FF-AAE7-6D38CF29F38F}"/>
              </a:ext>
            </a:extLst>
          </p:cNvPr>
          <p:cNvSpPr txBox="1"/>
          <p:nvPr/>
        </p:nvSpPr>
        <p:spPr>
          <a:xfrm>
            <a:off x="2150380" y="366537"/>
            <a:ext cx="6660859" cy="369332"/>
          </a:xfrm>
          <a:prstGeom prst="rect">
            <a:avLst/>
          </a:prstGeom>
          <a:noFill/>
          <a:ln w="76200">
            <a:solidFill>
              <a:schemeClr val="tx1"/>
            </a:solidFill>
          </a:ln>
        </p:spPr>
        <p:txBody>
          <a:bodyPr wrap="square" rtlCol="0">
            <a:spAutoFit/>
          </a:bodyPr>
          <a:lstStyle/>
          <a:p>
            <a:r>
              <a:rPr lang="en-US" dirty="0"/>
              <a:t>Asheville &amp; Buncombe County Citizens Organization</a:t>
            </a:r>
          </a:p>
        </p:txBody>
      </p:sp>
      <p:sp>
        <p:nvSpPr>
          <p:cNvPr id="7" name="Star: 5 Points 6">
            <a:extLst>
              <a:ext uri="{FF2B5EF4-FFF2-40B4-BE49-F238E27FC236}">
                <a16:creationId xmlns:a16="http://schemas.microsoft.com/office/drawing/2014/main" id="{A45A0FFD-B2F3-41ED-9EA6-015A881EA93C}"/>
              </a:ext>
            </a:extLst>
          </p:cNvPr>
          <p:cNvSpPr/>
          <p:nvPr/>
        </p:nvSpPr>
        <p:spPr>
          <a:xfrm>
            <a:off x="1611384" y="977316"/>
            <a:ext cx="2064391" cy="182041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April 1, 1960</a:t>
            </a:r>
          </a:p>
        </p:txBody>
      </p:sp>
      <p:sp>
        <p:nvSpPr>
          <p:cNvPr id="8" name="TextBox 7">
            <a:extLst>
              <a:ext uri="{FF2B5EF4-FFF2-40B4-BE49-F238E27FC236}">
                <a16:creationId xmlns:a16="http://schemas.microsoft.com/office/drawing/2014/main" id="{2E48C564-0262-4AD3-B362-21038A3C3DF1}"/>
              </a:ext>
            </a:extLst>
          </p:cNvPr>
          <p:cNvSpPr txBox="1"/>
          <p:nvPr/>
        </p:nvSpPr>
        <p:spPr>
          <a:xfrm>
            <a:off x="2980890" y="1276742"/>
            <a:ext cx="6660859" cy="369332"/>
          </a:xfrm>
          <a:prstGeom prst="rect">
            <a:avLst/>
          </a:prstGeom>
          <a:noFill/>
          <a:ln w="76200">
            <a:solidFill>
              <a:schemeClr val="tx1"/>
            </a:solidFill>
          </a:ln>
        </p:spPr>
        <p:txBody>
          <a:bodyPr wrap="square" rtlCol="0">
            <a:spAutoFit/>
          </a:bodyPr>
          <a:lstStyle/>
          <a:p>
            <a:r>
              <a:rPr lang="en-US" dirty="0"/>
              <a:t>Harold Fields employed by Asheville Police Department</a:t>
            </a:r>
          </a:p>
        </p:txBody>
      </p:sp>
      <p:sp>
        <p:nvSpPr>
          <p:cNvPr id="9" name="Star: 5 Points 8">
            <a:extLst>
              <a:ext uri="{FF2B5EF4-FFF2-40B4-BE49-F238E27FC236}">
                <a16:creationId xmlns:a16="http://schemas.microsoft.com/office/drawing/2014/main" id="{B210D96C-06E7-4E93-BD12-1C2752341BC9}"/>
              </a:ext>
            </a:extLst>
          </p:cNvPr>
          <p:cNvSpPr/>
          <p:nvPr/>
        </p:nvSpPr>
        <p:spPr>
          <a:xfrm>
            <a:off x="2368139" y="1887521"/>
            <a:ext cx="2064391" cy="182041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1969</a:t>
            </a:r>
          </a:p>
        </p:txBody>
      </p:sp>
      <p:sp>
        <p:nvSpPr>
          <p:cNvPr id="10" name="TextBox 9">
            <a:extLst>
              <a:ext uri="{FF2B5EF4-FFF2-40B4-BE49-F238E27FC236}">
                <a16:creationId xmlns:a16="http://schemas.microsoft.com/office/drawing/2014/main" id="{CADCBC87-15FC-40DE-A886-24695DC8692F}"/>
              </a:ext>
            </a:extLst>
          </p:cNvPr>
          <p:cNvSpPr txBox="1"/>
          <p:nvPr/>
        </p:nvSpPr>
        <p:spPr>
          <a:xfrm>
            <a:off x="3675775" y="2145848"/>
            <a:ext cx="6660859" cy="369332"/>
          </a:xfrm>
          <a:prstGeom prst="rect">
            <a:avLst/>
          </a:prstGeom>
          <a:noFill/>
          <a:ln w="76200">
            <a:solidFill>
              <a:schemeClr val="tx1"/>
            </a:solidFill>
          </a:ln>
        </p:spPr>
        <p:txBody>
          <a:bodyPr wrap="square" rtlCol="0">
            <a:spAutoFit/>
          </a:bodyPr>
          <a:lstStyle/>
          <a:p>
            <a:r>
              <a:rPr lang="en-US" dirty="0"/>
              <a:t>Community Council for Character Development</a:t>
            </a:r>
          </a:p>
        </p:txBody>
      </p:sp>
      <p:sp>
        <p:nvSpPr>
          <p:cNvPr id="11" name="Star: 5 Points 10">
            <a:extLst>
              <a:ext uri="{FF2B5EF4-FFF2-40B4-BE49-F238E27FC236}">
                <a16:creationId xmlns:a16="http://schemas.microsoft.com/office/drawing/2014/main" id="{481F084B-DD2E-4146-A876-E91390E3C51F}"/>
              </a:ext>
            </a:extLst>
          </p:cNvPr>
          <p:cNvSpPr/>
          <p:nvPr/>
        </p:nvSpPr>
        <p:spPr>
          <a:xfrm>
            <a:off x="2375481" y="1887521"/>
            <a:ext cx="2064391" cy="182041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1964</a:t>
            </a:r>
          </a:p>
        </p:txBody>
      </p:sp>
      <p:sp>
        <p:nvSpPr>
          <p:cNvPr id="12" name="Star: 5 Points 11">
            <a:extLst>
              <a:ext uri="{FF2B5EF4-FFF2-40B4-BE49-F238E27FC236}">
                <a16:creationId xmlns:a16="http://schemas.microsoft.com/office/drawing/2014/main" id="{0B7D6CCD-8EAE-492C-B277-F46F749788E2}"/>
              </a:ext>
            </a:extLst>
          </p:cNvPr>
          <p:cNvSpPr/>
          <p:nvPr/>
        </p:nvSpPr>
        <p:spPr>
          <a:xfrm>
            <a:off x="3124894" y="2797726"/>
            <a:ext cx="2064391" cy="182041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1969</a:t>
            </a:r>
          </a:p>
        </p:txBody>
      </p:sp>
      <p:sp>
        <p:nvSpPr>
          <p:cNvPr id="13" name="TextBox 12">
            <a:extLst>
              <a:ext uri="{FF2B5EF4-FFF2-40B4-BE49-F238E27FC236}">
                <a16:creationId xmlns:a16="http://schemas.microsoft.com/office/drawing/2014/main" id="{B3B6A242-2EFB-47DE-BBFA-49A3DBD1ECA1}"/>
              </a:ext>
            </a:extLst>
          </p:cNvPr>
          <p:cNvSpPr txBox="1"/>
          <p:nvPr/>
        </p:nvSpPr>
        <p:spPr>
          <a:xfrm>
            <a:off x="4467489" y="3096292"/>
            <a:ext cx="6660859" cy="369332"/>
          </a:xfrm>
          <a:prstGeom prst="rect">
            <a:avLst/>
          </a:prstGeom>
          <a:noFill/>
          <a:ln w="76200">
            <a:solidFill>
              <a:schemeClr val="tx1"/>
            </a:solidFill>
          </a:ln>
        </p:spPr>
        <p:txBody>
          <a:bodyPr wrap="square" rtlCol="0">
            <a:spAutoFit/>
          </a:bodyPr>
          <a:lstStyle/>
          <a:p>
            <a:r>
              <a:rPr lang="en-US" dirty="0"/>
              <a:t>Rueben Dailey elected to City Council</a:t>
            </a:r>
          </a:p>
        </p:txBody>
      </p:sp>
      <p:sp>
        <p:nvSpPr>
          <p:cNvPr id="15" name="Callout: Bent Line with No Border 14">
            <a:extLst>
              <a:ext uri="{FF2B5EF4-FFF2-40B4-BE49-F238E27FC236}">
                <a16:creationId xmlns:a16="http://schemas.microsoft.com/office/drawing/2014/main" id="{2341B086-9A44-4AEB-911A-82B1F6A55754}"/>
              </a:ext>
            </a:extLst>
          </p:cNvPr>
          <p:cNvSpPr/>
          <p:nvPr/>
        </p:nvSpPr>
        <p:spPr>
          <a:xfrm>
            <a:off x="10314966" y="4034200"/>
            <a:ext cx="1535185" cy="1820411"/>
          </a:xfrm>
          <a:prstGeom prst="callout2">
            <a:avLst>
              <a:gd name="adj1" fmla="val 18750"/>
              <a:gd name="adj2" fmla="val -8333"/>
              <a:gd name="adj3" fmla="val 18750"/>
              <a:gd name="adj4" fmla="val -16667"/>
              <a:gd name="adj5" fmla="val 19873"/>
              <a:gd name="adj6" fmla="val -36852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one time there were more than 40 Black churches in Asheville</a:t>
            </a:r>
          </a:p>
        </p:txBody>
      </p:sp>
      <p:graphicFrame>
        <p:nvGraphicFramePr>
          <p:cNvPr id="16" name="Table 16">
            <a:extLst>
              <a:ext uri="{FF2B5EF4-FFF2-40B4-BE49-F238E27FC236}">
                <a16:creationId xmlns:a16="http://schemas.microsoft.com/office/drawing/2014/main" id="{8B6CE861-2C08-475D-B8AD-CB1FD0BFE281}"/>
              </a:ext>
            </a:extLst>
          </p:cNvPr>
          <p:cNvGraphicFramePr>
            <a:graphicFrameLocks noGrp="1"/>
          </p:cNvGraphicFramePr>
          <p:nvPr>
            <p:extLst>
              <p:ext uri="{D42A27DB-BD31-4B8C-83A1-F6EECF244321}">
                <p14:modId xmlns:p14="http://schemas.microsoft.com/office/powerpoint/2010/main" val="332561842"/>
              </p:ext>
            </p:extLst>
          </p:nvPr>
        </p:nvGraphicFramePr>
        <p:xfrm>
          <a:off x="3124893" y="820131"/>
          <a:ext cx="8107966" cy="370840"/>
        </p:xfrm>
        <a:graphic>
          <a:graphicData uri="http://schemas.openxmlformats.org/drawingml/2006/table">
            <a:tbl>
              <a:tblPr firstRow="1" bandRow="1">
                <a:tableStyleId>{5C22544A-7EE6-4342-B048-85BDC9FD1C3A}</a:tableStyleId>
              </a:tblPr>
              <a:tblGrid>
                <a:gridCol w="4053983">
                  <a:extLst>
                    <a:ext uri="{9D8B030D-6E8A-4147-A177-3AD203B41FA5}">
                      <a16:colId xmlns:a16="http://schemas.microsoft.com/office/drawing/2014/main" val="2045343625"/>
                    </a:ext>
                  </a:extLst>
                </a:gridCol>
                <a:gridCol w="4053983">
                  <a:extLst>
                    <a:ext uri="{9D8B030D-6E8A-4147-A177-3AD203B41FA5}">
                      <a16:colId xmlns:a16="http://schemas.microsoft.com/office/drawing/2014/main" val="3667370015"/>
                    </a:ext>
                  </a:extLst>
                </a:gridCol>
              </a:tblGrid>
              <a:tr h="370840">
                <a:tc>
                  <a:txBody>
                    <a:bodyPr/>
                    <a:lstStyle/>
                    <a:p>
                      <a:r>
                        <a:rPr lang="en-US" dirty="0"/>
                        <a:t>Allen Home School</a:t>
                      </a:r>
                    </a:p>
                  </a:txBody>
                  <a:tcPr/>
                </a:tc>
                <a:tc>
                  <a:txBody>
                    <a:bodyPr/>
                    <a:lstStyle/>
                    <a:p>
                      <a:r>
                        <a:rPr lang="en-US" dirty="0"/>
                        <a:t>St. Matthias Episcopal School</a:t>
                      </a:r>
                    </a:p>
                  </a:txBody>
                  <a:tcPr/>
                </a:tc>
                <a:extLst>
                  <a:ext uri="{0D108BD9-81ED-4DB2-BD59-A6C34878D82A}">
                    <a16:rowId xmlns:a16="http://schemas.microsoft.com/office/drawing/2014/main" val="440279363"/>
                  </a:ext>
                </a:extLst>
              </a:tr>
            </a:tbl>
          </a:graphicData>
        </a:graphic>
      </p:graphicFrame>
      <p:graphicFrame>
        <p:nvGraphicFramePr>
          <p:cNvPr id="17" name="Table 16">
            <a:extLst>
              <a:ext uri="{FF2B5EF4-FFF2-40B4-BE49-F238E27FC236}">
                <a16:creationId xmlns:a16="http://schemas.microsoft.com/office/drawing/2014/main" id="{B00AA07A-27D3-4565-8ECA-9E72325734A5}"/>
              </a:ext>
            </a:extLst>
          </p:cNvPr>
          <p:cNvGraphicFramePr>
            <a:graphicFrameLocks noGrp="1"/>
          </p:cNvGraphicFramePr>
          <p:nvPr>
            <p:extLst>
              <p:ext uri="{D42A27DB-BD31-4B8C-83A1-F6EECF244321}">
                <p14:modId xmlns:p14="http://schemas.microsoft.com/office/powerpoint/2010/main" val="1000369706"/>
              </p:ext>
            </p:extLst>
          </p:nvPr>
        </p:nvGraphicFramePr>
        <p:xfrm>
          <a:off x="3797411" y="1718981"/>
          <a:ext cx="8107966" cy="370840"/>
        </p:xfrm>
        <a:graphic>
          <a:graphicData uri="http://schemas.openxmlformats.org/drawingml/2006/table">
            <a:tbl>
              <a:tblPr firstRow="1" bandRow="1">
                <a:tableStyleId>{5C22544A-7EE6-4342-B048-85BDC9FD1C3A}</a:tableStyleId>
              </a:tblPr>
              <a:tblGrid>
                <a:gridCol w="4053983">
                  <a:extLst>
                    <a:ext uri="{9D8B030D-6E8A-4147-A177-3AD203B41FA5}">
                      <a16:colId xmlns:a16="http://schemas.microsoft.com/office/drawing/2014/main" val="2045343625"/>
                    </a:ext>
                  </a:extLst>
                </a:gridCol>
                <a:gridCol w="4053983">
                  <a:extLst>
                    <a:ext uri="{9D8B030D-6E8A-4147-A177-3AD203B41FA5}">
                      <a16:colId xmlns:a16="http://schemas.microsoft.com/office/drawing/2014/main" val="3667370015"/>
                    </a:ext>
                  </a:extLst>
                </a:gridCol>
              </a:tblGrid>
              <a:tr h="370840">
                <a:tc>
                  <a:txBody>
                    <a:bodyPr/>
                    <a:lstStyle/>
                    <a:p>
                      <a:r>
                        <a:rPr lang="en-US" dirty="0"/>
                        <a:t>The Mountain Gleaner</a:t>
                      </a:r>
                    </a:p>
                  </a:txBody>
                  <a:tcPr/>
                </a:tc>
                <a:tc>
                  <a:txBody>
                    <a:bodyPr/>
                    <a:lstStyle/>
                    <a:p>
                      <a:r>
                        <a:rPr lang="en-US" dirty="0"/>
                        <a:t>Catholic Hill School</a:t>
                      </a:r>
                    </a:p>
                  </a:txBody>
                  <a:tcPr/>
                </a:tc>
                <a:extLst>
                  <a:ext uri="{0D108BD9-81ED-4DB2-BD59-A6C34878D82A}">
                    <a16:rowId xmlns:a16="http://schemas.microsoft.com/office/drawing/2014/main" val="440279363"/>
                  </a:ext>
                </a:extLst>
              </a:tr>
            </a:tbl>
          </a:graphicData>
        </a:graphic>
      </p:graphicFrame>
      <p:graphicFrame>
        <p:nvGraphicFramePr>
          <p:cNvPr id="18" name="Table 16">
            <a:extLst>
              <a:ext uri="{FF2B5EF4-FFF2-40B4-BE49-F238E27FC236}">
                <a16:creationId xmlns:a16="http://schemas.microsoft.com/office/drawing/2014/main" id="{BF92A494-ED4A-4169-A76D-E608A7AA2222}"/>
              </a:ext>
            </a:extLst>
          </p:cNvPr>
          <p:cNvGraphicFramePr>
            <a:graphicFrameLocks noGrp="1"/>
          </p:cNvGraphicFramePr>
          <p:nvPr>
            <p:extLst>
              <p:ext uri="{D42A27DB-BD31-4B8C-83A1-F6EECF244321}">
                <p14:modId xmlns:p14="http://schemas.microsoft.com/office/powerpoint/2010/main" val="2050025443"/>
              </p:ext>
            </p:extLst>
          </p:nvPr>
        </p:nvGraphicFramePr>
        <p:xfrm>
          <a:off x="4447214" y="2633493"/>
          <a:ext cx="7458164" cy="370840"/>
        </p:xfrm>
        <a:graphic>
          <a:graphicData uri="http://schemas.openxmlformats.org/drawingml/2006/table">
            <a:tbl>
              <a:tblPr firstRow="1" bandRow="1">
                <a:tableStyleId>{5C22544A-7EE6-4342-B048-85BDC9FD1C3A}</a:tableStyleId>
              </a:tblPr>
              <a:tblGrid>
                <a:gridCol w="3729082">
                  <a:extLst>
                    <a:ext uri="{9D8B030D-6E8A-4147-A177-3AD203B41FA5}">
                      <a16:colId xmlns:a16="http://schemas.microsoft.com/office/drawing/2014/main" val="2045343625"/>
                    </a:ext>
                  </a:extLst>
                </a:gridCol>
                <a:gridCol w="3729082">
                  <a:extLst>
                    <a:ext uri="{9D8B030D-6E8A-4147-A177-3AD203B41FA5}">
                      <a16:colId xmlns:a16="http://schemas.microsoft.com/office/drawing/2014/main" val="3667370015"/>
                    </a:ext>
                  </a:extLst>
                </a:gridCol>
              </a:tblGrid>
              <a:tr h="370840">
                <a:tc>
                  <a:txBody>
                    <a:bodyPr/>
                    <a:lstStyle/>
                    <a:p>
                      <a:r>
                        <a:rPr lang="en-US" dirty="0"/>
                        <a:t>Mountain Street School</a:t>
                      </a:r>
                    </a:p>
                  </a:txBody>
                  <a:tcPr/>
                </a:tc>
                <a:tc>
                  <a:txBody>
                    <a:bodyPr/>
                    <a:lstStyle/>
                    <a:p>
                      <a:r>
                        <a:rPr lang="en-US" dirty="0"/>
                        <a:t>Victoria Academy</a:t>
                      </a:r>
                    </a:p>
                  </a:txBody>
                  <a:tcPr/>
                </a:tc>
                <a:extLst>
                  <a:ext uri="{0D108BD9-81ED-4DB2-BD59-A6C34878D82A}">
                    <a16:rowId xmlns:a16="http://schemas.microsoft.com/office/drawing/2014/main" val="440279363"/>
                  </a:ext>
                </a:extLst>
              </a:tr>
            </a:tbl>
          </a:graphicData>
        </a:graphic>
      </p:graphicFrame>
      <p:sp>
        <p:nvSpPr>
          <p:cNvPr id="19" name="Rectangle 18">
            <a:extLst>
              <a:ext uri="{FF2B5EF4-FFF2-40B4-BE49-F238E27FC236}">
                <a16:creationId xmlns:a16="http://schemas.microsoft.com/office/drawing/2014/main" id="{84261223-97DF-4470-9B4B-B5D704EA5A76}"/>
              </a:ext>
            </a:extLst>
          </p:cNvPr>
          <p:cNvSpPr/>
          <p:nvPr/>
        </p:nvSpPr>
        <p:spPr>
          <a:xfrm>
            <a:off x="573925" y="1049220"/>
            <a:ext cx="941283" cy="400110"/>
          </a:xfrm>
          <a:prstGeom prst="rect">
            <a:avLst/>
          </a:prstGeom>
          <a:noFill/>
        </p:spPr>
        <p:txBody>
          <a:bodyPr wrap="none" lIns="91440" tIns="45720" rIns="91440" bIns="45720">
            <a:spAutoFit/>
          </a:bodyPr>
          <a:lstStyle/>
          <a:p>
            <a:pPr algn="ctr"/>
            <a:r>
              <a:rPr lang="en-US" sz="2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Dignity</a:t>
            </a:r>
          </a:p>
        </p:txBody>
      </p:sp>
      <p:sp>
        <p:nvSpPr>
          <p:cNvPr id="22" name="Rectangle 21">
            <a:extLst>
              <a:ext uri="{FF2B5EF4-FFF2-40B4-BE49-F238E27FC236}">
                <a16:creationId xmlns:a16="http://schemas.microsoft.com/office/drawing/2014/main" id="{13C04322-BAEF-41A2-B1F2-1BB0B7068130}"/>
              </a:ext>
            </a:extLst>
          </p:cNvPr>
          <p:cNvSpPr/>
          <p:nvPr/>
        </p:nvSpPr>
        <p:spPr>
          <a:xfrm>
            <a:off x="1515208" y="1930387"/>
            <a:ext cx="709874" cy="400110"/>
          </a:xfrm>
          <a:prstGeom prst="rect">
            <a:avLst/>
          </a:prstGeom>
          <a:noFill/>
        </p:spPr>
        <p:txBody>
          <a:bodyPr wrap="none" lIns="91440" tIns="45720" rIns="91440" bIns="45720">
            <a:spAutoFit/>
          </a:bodyPr>
          <a:lstStyle/>
          <a:p>
            <a:pPr algn="ctr"/>
            <a:r>
              <a:rPr lang="en-US" sz="2000" b="1" dirty="0">
                <a:ln w="9525">
                  <a:solidFill>
                    <a:schemeClr val="bg1"/>
                  </a:solidFill>
                  <a:prstDash val="solid"/>
                </a:ln>
                <a:effectLst>
                  <a:outerShdw blurRad="12700" dist="38100" dir="2700000" algn="tl" rotWithShape="0">
                    <a:schemeClr val="bg1">
                      <a:lumMod val="50000"/>
                    </a:schemeClr>
                  </a:outerShdw>
                </a:effectLst>
              </a:rPr>
              <a:t>Faith</a:t>
            </a:r>
            <a:endParaRPr lang="en-US" sz="2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
        <p:nvSpPr>
          <p:cNvPr id="23" name="Rectangle 22">
            <a:extLst>
              <a:ext uri="{FF2B5EF4-FFF2-40B4-BE49-F238E27FC236}">
                <a16:creationId xmlns:a16="http://schemas.microsoft.com/office/drawing/2014/main" id="{06DC68DD-48E0-4F1C-B03A-DFB3B2265712}"/>
              </a:ext>
            </a:extLst>
          </p:cNvPr>
          <p:cNvSpPr/>
          <p:nvPr/>
        </p:nvSpPr>
        <p:spPr>
          <a:xfrm>
            <a:off x="1722658" y="2839119"/>
            <a:ext cx="1298304" cy="400110"/>
          </a:xfrm>
          <a:prstGeom prst="rect">
            <a:avLst/>
          </a:prstGeom>
          <a:noFill/>
        </p:spPr>
        <p:txBody>
          <a:bodyPr wrap="none" lIns="91440" tIns="45720" rIns="91440" bIns="45720">
            <a:spAutoFit/>
          </a:bodyPr>
          <a:lstStyle/>
          <a:p>
            <a:pPr algn="ctr"/>
            <a:r>
              <a:rPr lang="en-US" sz="2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Hard work</a:t>
            </a:r>
          </a:p>
        </p:txBody>
      </p:sp>
      <p:sp>
        <p:nvSpPr>
          <p:cNvPr id="24" name="Rectangle 23">
            <a:extLst>
              <a:ext uri="{FF2B5EF4-FFF2-40B4-BE49-F238E27FC236}">
                <a16:creationId xmlns:a16="http://schemas.microsoft.com/office/drawing/2014/main" id="{7E5E76A4-1640-42A2-9839-ABF0D1164FBC}"/>
              </a:ext>
            </a:extLst>
          </p:cNvPr>
          <p:cNvSpPr/>
          <p:nvPr/>
        </p:nvSpPr>
        <p:spPr>
          <a:xfrm>
            <a:off x="2643579" y="3732344"/>
            <a:ext cx="1127232" cy="400110"/>
          </a:xfrm>
          <a:prstGeom prst="rect">
            <a:avLst/>
          </a:prstGeom>
          <a:noFill/>
        </p:spPr>
        <p:txBody>
          <a:bodyPr wrap="none" lIns="91440" tIns="45720" rIns="91440" bIns="45720">
            <a:spAutoFit/>
          </a:bodyPr>
          <a:lstStyle/>
          <a:p>
            <a:pPr algn="ctr"/>
            <a:r>
              <a:rPr lang="en-US" sz="2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Self-help</a:t>
            </a:r>
          </a:p>
        </p:txBody>
      </p:sp>
      <p:pic>
        <p:nvPicPr>
          <p:cNvPr id="25" name="Picture 24" descr="Text, logo&#10;&#10;Description automatically generated">
            <a:extLst>
              <a:ext uri="{FF2B5EF4-FFF2-40B4-BE49-F238E27FC236}">
                <a16:creationId xmlns:a16="http://schemas.microsoft.com/office/drawing/2014/main" id="{46CD8D08-695A-410B-A597-8AC7DC26FF1F}"/>
              </a:ext>
            </a:extLst>
          </p:cNvPr>
          <p:cNvPicPr>
            <a:picLocks noChangeAspect="1"/>
          </p:cNvPicPr>
          <p:nvPr/>
        </p:nvPicPr>
        <p:blipFill>
          <a:blip r:embed="rId2" cstate="hqprint">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tretch>
            <a:fillRect/>
          </a:stretch>
        </p:blipFill>
        <p:spPr>
          <a:xfrm>
            <a:off x="6464318" y="3926916"/>
            <a:ext cx="1671603" cy="923330"/>
          </a:xfrm>
          <a:prstGeom prst="rect">
            <a:avLst/>
          </a:prstGeom>
          <a:ln w="76200">
            <a:solidFill>
              <a:srgbClr val="FFC000"/>
            </a:solidFill>
          </a:ln>
        </p:spPr>
      </p:pic>
    </p:spTree>
    <p:extLst>
      <p:ext uri="{BB962C8B-B14F-4D97-AF65-F5344CB8AC3E}">
        <p14:creationId xmlns:p14="http://schemas.microsoft.com/office/powerpoint/2010/main" val="27963503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42D92D5-A52F-4E35-8EFD-13C7D3839CEF}"/>
              </a:ext>
            </a:extLst>
          </p:cNvPr>
          <p:cNvSpPr>
            <a:spLocks noGrp="1"/>
          </p:cNvSpPr>
          <p:nvPr>
            <p:ph type="dt" sz="half" idx="10"/>
          </p:nvPr>
        </p:nvSpPr>
        <p:spPr/>
        <p:txBody>
          <a:bodyPr/>
          <a:lstStyle/>
          <a:p>
            <a:fld id="{548FF803-B2D8-432E-8B3A-33F8323C95A7}" type="datetime1">
              <a:rPr lang="en-US" smtClean="0"/>
              <a:t>6/3/2021</a:t>
            </a:fld>
            <a:endParaRPr lang="en-US"/>
          </a:p>
        </p:txBody>
      </p:sp>
      <p:sp>
        <p:nvSpPr>
          <p:cNvPr id="3" name="Footer Placeholder 2">
            <a:extLst>
              <a:ext uri="{FF2B5EF4-FFF2-40B4-BE49-F238E27FC236}">
                <a16:creationId xmlns:a16="http://schemas.microsoft.com/office/drawing/2014/main" id="{F3BF109B-F61A-41C1-8480-C2FE2A549C28}"/>
              </a:ext>
            </a:extLst>
          </p:cNvPr>
          <p:cNvSpPr>
            <a:spLocks noGrp="1"/>
          </p:cNvSpPr>
          <p:nvPr>
            <p:ph type="ftr" sz="quarter" idx="11"/>
          </p:nvPr>
        </p:nvSpPr>
        <p:spPr/>
        <p:txBody>
          <a:bodyPr/>
          <a:lstStyle/>
          <a:p>
            <a:r>
              <a:rPr lang="en-US"/>
              <a:t>William H. Turner, PhD (c) June 2021</a:t>
            </a:r>
          </a:p>
        </p:txBody>
      </p:sp>
      <p:sp>
        <p:nvSpPr>
          <p:cNvPr id="4" name="Slide Number Placeholder 3">
            <a:extLst>
              <a:ext uri="{FF2B5EF4-FFF2-40B4-BE49-F238E27FC236}">
                <a16:creationId xmlns:a16="http://schemas.microsoft.com/office/drawing/2014/main" id="{54CA92B2-294A-48C0-AB93-A78CFA637657}"/>
              </a:ext>
            </a:extLst>
          </p:cNvPr>
          <p:cNvSpPr>
            <a:spLocks noGrp="1"/>
          </p:cNvSpPr>
          <p:nvPr>
            <p:ph type="sldNum" sz="quarter" idx="12"/>
          </p:nvPr>
        </p:nvSpPr>
        <p:spPr/>
        <p:txBody>
          <a:bodyPr/>
          <a:lstStyle/>
          <a:p>
            <a:fld id="{6AA742EF-1849-401A-9C93-306C15253418}" type="slidenum">
              <a:rPr lang="en-US" smtClean="0"/>
              <a:t>29</a:t>
            </a:fld>
            <a:endParaRPr lang="en-US"/>
          </a:p>
        </p:txBody>
      </p:sp>
      <p:sp>
        <p:nvSpPr>
          <p:cNvPr id="9" name="TextBox 8">
            <a:extLst>
              <a:ext uri="{FF2B5EF4-FFF2-40B4-BE49-F238E27FC236}">
                <a16:creationId xmlns:a16="http://schemas.microsoft.com/office/drawing/2014/main" id="{5262E60E-40AF-4ACE-961B-12D070EE6092}"/>
              </a:ext>
            </a:extLst>
          </p:cNvPr>
          <p:cNvSpPr txBox="1"/>
          <p:nvPr/>
        </p:nvSpPr>
        <p:spPr>
          <a:xfrm>
            <a:off x="215315" y="1407428"/>
            <a:ext cx="4735549" cy="3477875"/>
          </a:xfrm>
          <a:prstGeom prst="rect">
            <a:avLst/>
          </a:prstGeom>
          <a:solidFill>
            <a:srgbClr val="FFC000"/>
          </a:solidFill>
        </p:spPr>
        <p:txBody>
          <a:bodyPr wrap="square">
            <a:spAutoFit/>
          </a:bodyPr>
          <a:lstStyle/>
          <a:p>
            <a:pPr algn="l"/>
            <a:r>
              <a:rPr lang="en-US" sz="2000" b="0" i="0" dirty="0">
                <a:solidFill>
                  <a:srgbClr val="444444"/>
                </a:solidFill>
                <a:effectLst/>
                <a:latin typeface="Source Sans Pro" panose="020B0503030403020204" pitchFamily="34" charset="0"/>
              </a:rPr>
              <a:t>1960-1965 — </a:t>
            </a:r>
            <a:r>
              <a:rPr lang="en-US" sz="2000" b="1" i="0" dirty="0">
                <a:solidFill>
                  <a:srgbClr val="444444"/>
                </a:solidFill>
                <a:effectLst/>
                <a:latin typeface="Source Sans Pro" panose="020B0503030403020204" pitchFamily="34" charset="0"/>
              </a:rPr>
              <a:t>ASCORE</a:t>
            </a:r>
            <a:r>
              <a:rPr lang="en-US" sz="2000" b="0" i="0" dirty="0">
                <a:solidFill>
                  <a:srgbClr val="444444"/>
                </a:solidFill>
                <a:effectLst/>
                <a:latin typeface="Source Sans Pro" panose="020B0503030403020204" pitchFamily="34" charset="0"/>
              </a:rPr>
              <a:t> (Asheville Student Committee on Racial Equality) works to help integrate the city of Asheville’s public spaces and public schools.</a:t>
            </a:r>
          </a:p>
          <a:p>
            <a:pPr algn="l"/>
            <a:r>
              <a:rPr lang="en-US" sz="2000" b="1" i="0" dirty="0">
                <a:solidFill>
                  <a:srgbClr val="444444"/>
                </a:solidFill>
                <a:effectLst/>
                <a:latin typeface="Source Sans Pro" panose="020B0503030403020204" pitchFamily="34" charset="0"/>
              </a:rPr>
              <a:t>Attorney James E. “Bo-Bo” Ferguson, II</a:t>
            </a:r>
            <a:r>
              <a:rPr lang="en-US" sz="2000" b="0" i="0" dirty="0">
                <a:solidFill>
                  <a:srgbClr val="444444"/>
                </a:solidFill>
                <a:effectLst/>
                <a:latin typeface="Source Sans Pro" panose="020B0503030403020204" pitchFamily="34" charset="0"/>
              </a:rPr>
              <a:t>, of Asheville, NC, served as the first president of ASCORE. Ferguson also served as the defense attorney for the Wilmington 10, and other landmark cases, including Swann v. Charlotte-Mecklenburg Board of Education. </a:t>
            </a:r>
          </a:p>
        </p:txBody>
      </p:sp>
      <p:pic>
        <p:nvPicPr>
          <p:cNvPr id="10242" name="Picture 2">
            <a:extLst>
              <a:ext uri="{FF2B5EF4-FFF2-40B4-BE49-F238E27FC236}">
                <a16:creationId xmlns:a16="http://schemas.microsoft.com/office/drawing/2014/main" id="{9B0C1287-6D74-4D8B-8C7D-2862E4DA78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0205" y="1683520"/>
            <a:ext cx="6587139" cy="441338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A7C5F339-0CF6-46FA-885B-05F88B837D6A}"/>
              </a:ext>
            </a:extLst>
          </p:cNvPr>
          <p:cNvSpPr txBox="1"/>
          <p:nvPr/>
        </p:nvSpPr>
        <p:spPr>
          <a:xfrm>
            <a:off x="7998203" y="6174879"/>
            <a:ext cx="1410050" cy="523220"/>
          </a:xfrm>
          <a:prstGeom prst="rect">
            <a:avLst/>
          </a:prstGeom>
          <a:solidFill>
            <a:srgbClr val="FFC000"/>
          </a:solidFill>
          <a:ln w="28575">
            <a:solidFill>
              <a:schemeClr val="tx1"/>
            </a:solidFill>
          </a:ln>
        </p:spPr>
        <p:txBody>
          <a:bodyPr wrap="square">
            <a:spAutoFit/>
          </a:bodyPr>
          <a:lstStyle/>
          <a:p>
            <a:r>
              <a:rPr lang="en-US" sz="2800" b="0" i="0" dirty="0">
                <a:solidFill>
                  <a:srgbClr val="444444"/>
                </a:solidFill>
                <a:effectLst/>
                <a:latin typeface="Source Sans Pro" panose="020B0503030403020204" pitchFamily="34" charset="0"/>
              </a:rPr>
              <a:t>ASCORE</a:t>
            </a:r>
            <a:endParaRPr lang="en-US" sz="2800" dirty="0"/>
          </a:p>
        </p:txBody>
      </p:sp>
      <p:pic>
        <p:nvPicPr>
          <p:cNvPr id="15" name="Picture 14" descr="Text, logo&#10;&#10;Description automatically generated">
            <a:extLst>
              <a:ext uri="{FF2B5EF4-FFF2-40B4-BE49-F238E27FC236}">
                <a16:creationId xmlns:a16="http://schemas.microsoft.com/office/drawing/2014/main" id="{629E93EF-EC27-445D-B5BB-BCE912456D58}"/>
              </a:ext>
            </a:extLst>
          </p:cNvPr>
          <p:cNvPicPr>
            <a:picLocks noChangeAspect="1"/>
          </p:cNvPicPr>
          <p:nvPr/>
        </p:nvPicPr>
        <p:blipFill>
          <a:blip r:embed="rId3" cstate="hqprint">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tretch>
            <a:fillRect/>
          </a:stretch>
        </p:blipFill>
        <p:spPr>
          <a:xfrm>
            <a:off x="2092684" y="5107167"/>
            <a:ext cx="980813" cy="541764"/>
          </a:xfrm>
          <a:prstGeom prst="rect">
            <a:avLst/>
          </a:prstGeom>
          <a:ln w="76200">
            <a:solidFill>
              <a:srgbClr val="FFC000"/>
            </a:solidFill>
          </a:ln>
        </p:spPr>
      </p:pic>
      <p:sp>
        <p:nvSpPr>
          <p:cNvPr id="13" name="TextBox 12">
            <a:extLst>
              <a:ext uri="{FF2B5EF4-FFF2-40B4-BE49-F238E27FC236}">
                <a16:creationId xmlns:a16="http://schemas.microsoft.com/office/drawing/2014/main" id="{EF4DABC2-E5EC-46F6-B87F-49A5DC29FDD4}"/>
              </a:ext>
            </a:extLst>
          </p:cNvPr>
          <p:cNvSpPr txBox="1"/>
          <p:nvPr/>
        </p:nvSpPr>
        <p:spPr>
          <a:xfrm>
            <a:off x="6281783" y="761097"/>
            <a:ext cx="4506460" cy="646331"/>
          </a:xfrm>
          <a:prstGeom prst="rect">
            <a:avLst/>
          </a:prstGeom>
          <a:solidFill>
            <a:srgbClr val="00B050"/>
          </a:solidFill>
          <a:ln w="76200">
            <a:solidFill>
              <a:srgbClr val="FF0000"/>
            </a:solidFill>
          </a:ln>
        </p:spPr>
        <p:txBody>
          <a:bodyPr wrap="square" rtlCol="0">
            <a:spAutoFit/>
          </a:bodyPr>
          <a:lstStyle/>
          <a:p>
            <a:pPr algn="ctr"/>
            <a:r>
              <a:rPr lang="en-US" dirty="0"/>
              <a:t>Stephens-Lee stood as a symbol of Black achievement, independence, and culture</a:t>
            </a:r>
          </a:p>
        </p:txBody>
      </p:sp>
    </p:spTree>
    <p:extLst>
      <p:ext uri="{BB962C8B-B14F-4D97-AF65-F5344CB8AC3E}">
        <p14:creationId xmlns:p14="http://schemas.microsoft.com/office/powerpoint/2010/main" val="34259304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8ED8E0-66B5-43F2-B2E9-35B46B94E993}"/>
              </a:ext>
            </a:extLst>
          </p:cNvPr>
          <p:cNvSpPr>
            <a:spLocks noGrp="1"/>
          </p:cNvSpPr>
          <p:nvPr>
            <p:ph type="dt" sz="half" idx="10"/>
          </p:nvPr>
        </p:nvSpPr>
        <p:spPr/>
        <p:txBody>
          <a:bodyPr/>
          <a:lstStyle/>
          <a:p>
            <a:fld id="{8B99C175-F294-44AC-9731-D72017F45DEA}" type="datetime1">
              <a:rPr lang="en-US" smtClean="0"/>
              <a:t>6/3/2021</a:t>
            </a:fld>
            <a:endParaRPr lang="en-US"/>
          </a:p>
        </p:txBody>
      </p:sp>
      <p:sp>
        <p:nvSpPr>
          <p:cNvPr id="3" name="Footer Placeholder 2">
            <a:extLst>
              <a:ext uri="{FF2B5EF4-FFF2-40B4-BE49-F238E27FC236}">
                <a16:creationId xmlns:a16="http://schemas.microsoft.com/office/drawing/2014/main" id="{A5E5911D-9E78-438A-BD12-71BFC1D02140}"/>
              </a:ext>
            </a:extLst>
          </p:cNvPr>
          <p:cNvSpPr>
            <a:spLocks noGrp="1"/>
          </p:cNvSpPr>
          <p:nvPr>
            <p:ph type="ftr" sz="quarter" idx="11"/>
          </p:nvPr>
        </p:nvSpPr>
        <p:spPr/>
        <p:txBody>
          <a:bodyPr/>
          <a:lstStyle/>
          <a:p>
            <a:r>
              <a:rPr lang="en-US"/>
              <a:t>William H. Turner, PhD (c) June 2021</a:t>
            </a:r>
          </a:p>
        </p:txBody>
      </p:sp>
      <p:sp>
        <p:nvSpPr>
          <p:cNvPr id="4" name="Slide Number Placeholder 3">
            <a:extLst>
              <a:ext uri="{FF2B5EF4-FFF2-40B4-BE49-F238E27FC236}">
                <a16:creationId xmlns:a16="http://schemas.microsoft.com/office/drawing/2014/main" id="{77224DE1-2D80-43EC-80C3-4B455B5BA4D4}"/>
              </a:ext>
            </a:extLst>
          </p:cNvPr>
          <p:cNvSpPr>
            <a:spLocks noGrp="1"/>
          </p:cNvSpPr>
          <p:nvPr>
            <p:ph type="sldNum" sz="quarter" idx="12"/>
          </p:nvPr>
        </p:nvSpPr>
        <p:spPr/>
        <p:txBody>
          <a:bodyPr/>
          <a:lstStyle/>
          <a:p>
            <a:fld id="{6AA742EF-1849-401A-9C93-306C15253418}" type="slidenum">
              <a:rPr lang="en-US" smtClean="0"/>
              <a:t>3</a:t>
            </a:fld>
            <a:endParaRPr lang="en-US" dirty="0"/>
          </a:p>
        </p:txBody>
      </p:sp>
      <p:pic>
        <p:nvPicPr>
          <p:cNvPr id="6" name="Picture 5" descr="Text, logo&#10;&#10;Description automatically generated">
            <a:extLst>
              <a:ext uri="{FF2B5EF4-FFF2-40B4-BE49-F238E27FC236}">
                <a16:creationId xmlns:a16="http://schemas.microsoft.com/office/drawing/2014/main" id="{A5F0AD79-7E5A-4683-999F-2D97AC42E632}"/>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tretch>
            <a:fillRect/>
          </a:stretch>
        </p:blipFill>
        <p:spPr>
          <a:xfrm>
            <a:off x="2306666" y="-1332146"/>
            <a:ext cx="9144000" cy="6553200"/>
          </a:xfrm>
          <a:prstGeom prst="rect">
            <a:avLst/>
          </a:prstGeom>
        </p:spPr>
      </p:pic>
      <p:pic>
        <p:nvPicPr>
          <p:cNvPr id="8" name="Picture 7" descr="A picture containing text&#10;&#10;Description automatically generated">
            <a:extLst>
              <a:ext uri="{FF2B5EF4-FFF2-40B4-BE49-F238E27FC236}">
                <a16:creationId xmlns:a16="http://schemas.microsoft.com/office/drawing/2014/main" id="{634D492B-FB3B-46A7-92E5-D33DC64A51F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 xmlns:a1611="http://schemas.microsoft.com/office/drawing/2016/11/main" r:id="rId5"/>
              </a:ext>
            </a:extLst>
          </a:blip>
          <a:stretch>
            <a:fillRect/>
          </a:stretch>
        </p:blipFill>
        <p:spPr>
          <a:xfrm>
            <a:off x="520117" y="3504089"/>
            <a:ext cx="3757484" cy="2797710"/>
          </a:xfrm>
          <a:prstGeom prst="rect">
            <a:avLst/>
          </a:prstGeom>
        </p:spPr>
      </p:pic>
      <p:sp>
        <p:nvSpPr>
          <p:cNvPr id="10" name="TextBox 9">
            <a:extLst>
              <a:ext uri="{FF2B5EF4-FFF2-40B4-BE49-F238E27FC236}">
                <a16:creationId xmlns:a16="http://schemas.microsoft.com/office/drawing/2014/main" id="{06DF0ADD-DE8E-4B40-B0E6-93CD59418EE2}"/>
              </a:ext>
            </a:extLst>
          </p:cNvPr>
          <p:cNvSpPr txBox="1"/>
          <p:nvPr/>
        </p:nvSpPr>
        <p:spPr>
          <a:xfrm>
            <a:off x="2634990" y="3384458"/>
            <a:ext cx="1642611" cy="2961082"/>
          </a:xfrm>
          <a:prstGeom prst="rect">
            <a:avLst/>
          </a:prstGeom>
          <a:solidFill>
            <a:schemeClr val="bg1"/>
          </a:solidFill>
        </p:spPr>
        <p:txBody>
          <a:bodyPr wrap="square" rtlCol="0">
            <a:spAutoFit/>
          </a:bodyPr>
          <a:lstStyle/>
          <a:p>
            <a:endParaRPr lang="en-US" dirty="0"/>
          </a:p>
        </p:txBody>
      </p:sp>
      <p:pic>
        <p:nvPicPr>
          <p:cNvPr id="12" name="Picture 11" descr="Text, logo&#10;&#10;Description automatically generated">
            <a:extLst>
              <a:ext uri="{FF2B5EF4-FFF2-40B4-BE49-F238E27FC236}">
                <a16:creationId xmlns:a16="http://schemas.microsoft.com/office/drawing/2014/main" id="{44738ADD-D2BE-4A06-80B8-E049A5B37B34}"/>
              </a:ext>
            </a:extLst>
          </p:cNvPr>
          <p:cNvPicPr>
            <a:picLocks noChangeAspect="1"/>
          </p:cNvPicPr>
          <p:nvPr/>
        </p:nvPicPr>
        <p:blipFill>
          <a:blip r:embed="rId6" cstate="hqprint">
            <a:extLst>
              <a:ext uri="{28A0092B-C50C-407E-A947-70E740481C1C}">
                <a14:useLocalDpi xmlns:a14="http://schemas.microsoft.com/office/drawing/2010/main" val="0"/>
              </a:ext>
              <a:ext uri="{837473B0-CC2E-450A-ABE3-18F120FF3D39}">
                <a1611:picAttrSrcUrl xmlns="" xmlns:a1611="http://schemas.microsoft.com/office/drawing/2016/11/main" r:id="rId7"/>
              </a:ext>
            </a:extLst>
          </a:blip>
          <a:stretch>
            <a:fillRect/>
          </a:stretch>
        </p:blipFill>
        <p:spPr>
          <a:xfrm>
            <a:off x="917077" y="765455"/>
            <a:ext cx="1203508" cy="664772"/>
          </a:xfrm>
          <a:prstGeom prst="rect">
            <a:avLst/>
          </a:prstGeom>
          <a:ln w="76200">
            <a:solidFill>
              <a:srgbClr val="FFC000"/>
            </a:solidFill>
          </a:ln>
        </p:spPr>
      </p:pic>
      <p:sp>
        <p:nvSpPr>
          <p:cNvPr id="22" name="TextBox 21">
            <a:extLst>
              <a:ext uri="{FF2B5EF4-FFF2-40B4-BE49-F238E27FC236}">
                <a16:creationId xmlns:a16="http://schemas.microsoft.com/office/drawing/2014/main" id="{BBD366A7-9161-48E7-846E-772521BABA3C}"/>
              </a:ext>
            </a:extLst>
          </p:cNvPr>
          <p:cNvSpPr txBox="1"/>
          <p:nvPr/>
        </p:nvSpPr>
        <p:spPr>
          <a:xfrm>
            <a:off x="9264243" y="5430789"/>
            <a:ext cx="717957" cy="369332"/>
          </a:xfrm>
          <a:prstGeom prst="rect">
            <a:avLst/>
          </a:prstGeom>
          <a:solidFill>
            <a:srgbClr val="FFC000"/>
          </a:solidFill>
          <a:ln w="38100">
            <a:solidFill>
              <a:schemeClr val="accent1">
                <a:lumMod val="75000"/>
              </a:schemeClr>
            </a:solidFill>
          </a:ln>
        </p:spPr>
        <p:txBody>
          <a:bodyPr wrap="square" rtlCol="0">
            <a:spAutoFit/>
          </a:bodyPr>
          <a:lstStyle/>
          <a:p>
            <a:pPr algn="ctr"/>
            <a:r>
              <a:rPr lang="en-US" dirty="0"/>
              <a:t>2021</a:t>
            </a:r>
          </a:p>
        </p:txBody>
      </p:sp>
      <p:pic>
        <p:nvPicPr>
          <p:cNvPr id="23" name="Picture 16" descr="Asheville Stock Illustrations – 33 Asheville Stock Illustrations, Vectors &amp;  Clipart - Dreamstime">
            <a:extLst>
              <a:ext uri="{FF2B5EF4-FFF2-40B4-BE49-F238E27FC236}">
                <a16:creationId xmlns:a16="http://schemas.microsoft.com/office/drawing/2014/main" id="{3CCE7EDB-3E17-49E9-8BB2-8B7FCF65322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3777" y="4300075"/>
            <a:ext cx="2922700" cy="146135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39FF8FC-F97D-4BA0-8578-D51BA79FDAA9}"/>
              </a:ext>
            </a:extLst>
          </p:cNvPr>
          <p:cNvSpPr txBox="1"/>
          <p:nvPr/>
        </p:nvSpPr>
        <p:spPr>
          <a:xfrm>
            <a:off x="10723869" y="3248186"/>
            <a:ext cx="1308797" cy="584775"/>
          </a:xfrm>
          <a:prstGeom prst="rect">
            <a:avLst/>
          </a:prstGeom>
          <a:solidFill>
            <a:schemeClr val="accent5">
              <a:lumMod val="50000"/>
            </a:schemeClr>
          </a:solidFill>
        </p:spPr>
        <p:txBody>
          <a:bodyPr wrap="square" rtlCol="0">
            <a:spAutoFit/>
          </a:bodyPr>
          <a:lstStyle/>
          <a:p>
            <a:r>
              <a:rPr lang="en-US" sz="3200" b="1" dirty="0">
                <a:solidFill>
                  <a:schemeClr val="bg1"/>
                </a:solidFill>
              </a:rPr>
              <a:t>Telling</a:t>
            </a:r>
          </a:p>
        </p:txBody>
      </p:sp>
      <p:sp>
        <p:nvSpPr>
          <p:cNvPr id="21" name="TextBox 20">
            <a:extLst>
              <a:ext uri="{FF2B5EF4-FFF2-40B4-BE49-F238E27FC236}">
                <a16:creationId xmlns:a16="http://schemas.microsoft.com/office/drawing/2014/main" id="{91C06BEE-E715-47FC-B2BA-43CD835B31C8}"/>
              </a:ext>
            </a:extLst>
          </p:cNvPr>
          <p:cNvSpPr txBox="1"/>
          <p:nvPr/>
        </p:nvSpPr>
        <p:spPr>
          <a:xfrm>
            <a:off x="3049342" y="5454456"/>
            <a:ext cx="759701" cy="369332"/>
          </a:xfrm>
          <a:prstGeom prst="rect">
            <a:avLst/>
          </a:prstGeom>
          <a:solidFill>
            <a:srgbClr val="FFC000"/>
          </a:solidFill>
          <a:ln w="38100">
            <a:solidFill>
              <a:schemeClr val="accent1">
                <a:lumMod val="75000"/>
              </a:schemeClr>
            </a:solidFill>
          </a:ln>
        </p:spPr>
        <p:txBody>
          <a:bodyPr wrap="square" rtlCol="0">
            <a:spAutoFit/>
          </a:bodyPr>
          <a:lstStyle/>
          <a:p>
            <a:pPr algn="ctr"/>
            <a:r>
              <a:rPr lang="en-US" dirty="0"/>
              <a:t>1792</a:t>
            </a:r>
          </a:p>
        </p:txBody>
      </p:sp>
      <p:cxnSp>
        <p:nvCxnSpPr>
          <p:cNvPr id="9" name="Straight Connector 8">
            <a:extLst>
              <a:ext uri="{FF2B5EF4-FFF2-40B4-BE49-F238E27FC236}">
                <a16:creationId xmlns:a16="http://schemas.microsoft.com/office/drawing/2014/main" id="{3F7BCF91-6ABF-4E15-AA31-BFA91CF79246}"/>
              </a:ext>
            </a:extLst>
          </p:cNvPr>
          <p:cNvCxnSpPr/>
          <p:nvPr/>
        </p:nvCxnSpPr>
        <p:spPr>
          <a:xfrm flipV="1">
            <a:off x="2634990" y="3518682"/>
            <a:ext cx="8088879" cy="3383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BC9DEA6-7ED7-4DB6-BBC2-B2CB9AEC600D}"/>
              </a:ext>
            </a:extLst>
          </p:cNvPr>
          <p:cNvCxnSpPr/>
          <p:nvPr/>
        </p:nvCxnSpPr>
        <p:spPr>
          <a:xfrm flipV="1">
            <a:off x="2626276" y="6255481"/>
            <a:ext cx="8088879" cy="3383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286C9B-675E-4153-A134-52F0617F348E}"/>
              </a:ext>
            </a:extLst>
          </p:cNvPr>
          <p:cNvCxnSpPr/>
          <p:nvPr/>
        </p:nvCxnSpPr>
        <p:spPr>
          <a:xfrm flipV="1">
            <a:off x="2634989" y="6256456"/>
            <a:ext cx="8088879" cy="3383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639543E-1030-4B88-9D2D-2882C237248B}"/>
              </a:ext>
            </a:extLst>
          </p:cNvPr>
          <p:cNvCxnSpPr>
            <a:cxnSpLocks/>
          </p:cNvCxnSpPr>
          <p:nvPr/>
        </p:nvCxnSpPr>
        <p:spPr>
          <a:xfrm flipV="1">
            <a:off x="3809043" y="5615455"/>
            <a:ext cx="5455200" cy="12935"/>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82987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225CBBC-9B6F-46B6-A7EB-EE04235AA43C}"/>
              </a:ext>
            </a:extLst>
          </p:cNvPr>
          <p:cNvSpPr>
            <a:spLocks noGrp="1"/>
          </p:cNvSpPr>
          <p:nvPr>
            <p:ph type="dt" sz="half" idx="10"/>
          </p:nvPr>
        </p:nvSpPr>
        <p:spPr/>
        <p:txBody>
          <a:bodyPr/>
          <a:lstStyle/>
          <a:p>
            <a:fld id="{036AFCE7-B42E-46EE-A8CA-86C9EF90F1A7}" type="datetime1">
              <a:rPr lang="en-US" smtClean="0"/>
              <a:t>6/3/2021</a:t>
            </a:fld>
            <a:endParaRPr lang="en-US"/>
          </a:p>
        </p:txBody>
      </p:sp>
      <p:sp>
        <p:nvSpPr>
          <p:cNvPr id="3" name="Footer Placeholder 2">
            <a:extLst>
              <a:ext uri="{FF2B5EF4-FFF2-40B4-BE49-F238E27FC236}">
                <a16:creationId xmlns:a16="http://schemas.microsoft.com/office/drawing/2014/main" id="{5ACDDF8B-6489-4273-8D86-80C0B675CFF4}"/>
              </a:ext>
            </a:extLst>
          </p:cNvPr>
          <p:cNvSpPr>
            <a:spLocks noGrp="1"/>
          </p:cNvSpPr>
          <p:nvPr>
            <p:ph type="ftr" sz="quarter" idx="11"/>
          </p:nvPr>
        </p:nvSpPr>
        <p:spPr/>
        <p:txBody>
          <a:bodyPr/>
          <a:lstStyle/>
          <a:p>
            <a:r>
              <a:rPr lang="en-US"/>
              <a:t>William H. Turner, PhD (c) June 2021</a:t>
            </a:r>
          </a:p>
        </p:txBody>
      </p:sp>
      <p:sp>
        <p:nvSpPr>
          <p:cNvPr id="4" name="Slide Number Placeholder 3">
            <a:extLst>
              <a:ext uri="{FF2B5EF4-FFF2-40B4-BE49-F238E27FC236}">
                <a16:creationId xmlns:a16="http://schemas.microsoft.com/office/drawing/2014/main" id="{AE5819C0-1E31-48C4-89F7-75721BE36D13}"/>
              </a:ext>
            </a:extLst>
          </p:cNvPr>
          <p:cNvSpPr>
            <a:spLocks noGrp="1"/>
          </p:cNvSpPr>
          <p:nvPr>
            <p:ph type="sldNum" sz="quarter" idx="12"/>
          </p:nvPr>
        </p:nvSpPr>
        <p:spPr/>
        <p:txBody>
          <a:bodyPr/>
          <a:lstStyle/>
          <a:p>
            <a:fld id="{6AA742EF-1849-401A-9C93-306C15253418}" type="slidenum">
              <a:rPr lang="en-US" smtClean="0"/>
              <a:t>30</a:t>
            </a:fld>
            <a:endParaRPr lang="en-US"/>
          </a:p>
        </p:txBody>
      </p:sp>
      <p:sp>
        <p:nvSpPr>
          <p:cNvPr id="6" name="TextBox 5">
            <a:extLst>
              <a:ext uri="{FF2B5EF4-FFF2-40B4-BE49-F238E27FC236}">
                <a16:creationId xmlns:a16="http://schemas.microsoft.com/office/drawing/2014/main" id="{EB625210-0F9D-467E-BDB6-4A374BC052EB}"/>
              </a:ext>
            </a:extLst>
          </p:cNvPr>
          <p:cNvSpPr txBox="1"/>
          <p:nvPr/>
        </p:nvSpPr>
        <p:spPr>
          <a:xfrm>
            <a:off x="5694945" y="136525"/>
            <a:ext cx="6225309" cy="6124754"/>
          </a:xfrm>
          <a:prstGeom prst="rect">
            <a:avLst/>
          </a:prstGeom>
          <a:solidFill>
            <a:srgbClr val="FFC000"/>
          </a:solidFill>
          <a:ln w="57150">
            <a:solidFill>
              <a:schemeClr val="tx1"/>
            </a:solidFill>
          </a:ln>
        </p:spPr>
        <p:txBody>
          <a:bodyPr wrap="square">
            <a:spAutoFit/>
          </a:bodyPr>
          <a:lstStyle/>
          <a:p>
            <a:pPr algn="l"/>
            <a:r>
              <a:rPr lang="en-US" sz="2000" b="1" i="0" dirty="0">
                <a:solidFill>
                  <a:srgbClr val="000000"/>
                </a:solidFill>
                <a:effectLst/>
                <a:latin typeface="Comic Sans MS" panose="030F0702030302020204" pitchFamily="66" charset="0"/>
              </a:rPr>
              <a:t>To chronicle, in summary form, and analyze the facts that speak to: </a:t>
            </a:r>
          </a:p>
          <a:p>
            <a:pPr algn="l"/>
            <a:endParaRPr lang="en-US" sz="2000" b="1" i="0" dirty="0">
              <a:ln w="76200">
                <a:solidFill>
                  <a:schemeClr val="tx1"/>
                </a:solidFill>
              </a:ln>
              <a:solidFill>
                <a:srgbClr val="000000"/>
              </a:solidFill>
              <a:effectLst/>
              <a:latin typeface="Comic Sans MS" panose="030F0702030302020204" pitchFamily="66" charset="0"/>
            </a:endParaRPr>
          </a:p>
          <a:p>
            <a:pPr marL="342900" indent="-342900" algn="l">
              <a:buFont typeface="+mj-lt"/>
              <a:buAutoNum type="arabicPeriod"/>
            </a:pPr>
            <a:r>
              <a:rPr lang="en-US" sz="2000" b="1" i="0" dirty="0">
                <a:solidFill>
                  <a:srgbClr val="000000"/>
                </a:solidFill>
                <a:effectLst/>
                <a:latin typeface="Comic Sans MS" panose="030F0702030302020204" pitchFamily="66" charset="0"/>
              </a:rPr>
              <a:t>the damages and the presently-felt effects of the historical blizzard of legalized discrimination, bureaucratic smokescreens, and blatant acts of discrimination, intimidation, and violence, </a:t>
            </a:r>
          </a:p>
          <a:p>
            <a:pPr algn="l"/>
            <a:endParaRPr lang="en-US" sz="2000" b="1" i="0" dirty="0">
              <a:solidFill>
                <a:srgbClr val="000000"/>
              </a:solidFill>
              <a:effectLst/>
              <a:latin typeface="Comic Sans MS" panose="030F0702030302020204" pitchFamily="66" charset="0"/>
            </a:endParaRPr>
          </a:p>
          <a:p>
            <a:pPr lvl="1"/>
            <a:r>
              <a:rPr lang="en-US" sz="1600" b="1" i="0" dirty="0">
                <a:solidFill>
                  <a:srgbClr val="000000"/>
                </a:solidFill>
                <a:effectLst/>
                <a:latin typeface="Comic Sans MS" panose="030F0702030302020204" pitchFamily="66" charset="0"/>
              </a:rPr>
              <a:t>for example:</a:t>
            </a:r>
          </a:p>
          <a:p>
            <a:pPr lvl="1"/>
            <a:endParaRPr lang="en-US" sz="1600" b="1" i="0" dirty="0">
              <a:solidFill>
                <a:srgbClr val="000000"/>
              </a:solidFill>
              <a:effectLst/>
              <a:latin typeface="Comic Sans MS" panose="030F0702030302020204" pitchFamily="66" charset="0"/>
            </a:endParaRPr>
          </a:p>
          <a:p>
            <a:pPr algn="l"/>
            <a:r>
              <a:rPr lang="en-US" sz="2000" b="1" i="0" dirty="0">
                <a:solidFill>
                  <a:srgbClr val="000000"/>
                </a:solidFill>
                <a:effectLst/>
                <a:latin typeface="Comic Sans MS" panose="030F0702030302020204" pitchFamily="66" charset="0"/>
              </a:rPr>
              <a:t>the denied home and business loans</a:t>
            </a:r>
            <a:r>
              <a:rPr lang="en-US" sz="2000" b="1" dirty="0">
                <a:solidFill>
                  <a:srgbClr val="000000"/>
                </a:solidFill>
                <a:latin typeface="Comic Sans MS" panose="030F0702030302020204" pitchFamily="66" charset="0"/>
              </a:rPr>
              <a:t>…</a:t>
            </a:r>
            <a:r>
              <a:rPr lang="en-US" sz="2000" b="1" i="0" dirty="0">
                <a:solidFill>
                  <a:srgbClr val="000000"/>
                </a:solidFill>
                <a:effectLst/>
                <a:latin typeface="Comic Sans MS" panose="030F0702030302020204" pitchFamily="66" charset="0"/>
              </a:rPr>
              <a:t> </a:t>
            </a:r>
          </a:p>
          <a:p>
            <a:pPr algn="l"/>
            <a:r>
              <a:rPr lang="en-US" sz="2000" b="1" dirty="0">
                <a:solidFill>
                  <a:srgbClr val="000000"/>
                </a:solidFill>
                <a:latin typeface="Comic Sans MS" panose="030F0702030302020204" pitchFamily="66" charset="0"/>
              </a:rPr>
              <a:t>t</a:t>
            </a:r>
            <a:r>
              <a:rPr lang="en-US" sz="2000" b="1" i="0" dirty="0">
                <a:solidFill>
                  <a:srgbClr val="000000"/>
                </a:solidFill>
                <a:effectLst/>
                <a:latin typeface="Comic Sans MS" panose="030F0702030302020204" pitchFamily="66" charset="0"/>
              </a:rPr>
              <a:t>he exclusion from access to information, and </a:t>
            </a:r>
          </a:p>
          <a:p>
            <a:pPr algn="l"/>
            <a:r>
              <a:rPr lang="en-US" sz="2000" b="1" dirty="0">
                <a:solidFill>
                  <a:srgbClr val="000000"/>
                </a:solidFill>
                <a:latin typeface="Comic Sans MS" panose="030F0702030302020204" pitchFamily="66" charset="0"/>
              </a:rPr>
              <a:t>the </a:t>
            </a:r>
            <a:r>
              <a:rPr lang="en-US" sz="2000" b="1" i="0" dirty="0">
                <a:solidFill>
                  <a:srgbClr val="000000"/>
                </a:solidFill>
                <a:effectLst/>
                <a:latin typeface="Comic Sans MS" panose="030F0702030302020204" pitchFamily="66" charset="0"/>
              </a:rPr>
              <a:t>right to participate in the programs that were essential to economic mobility…  </a:t>
            </a:r>
          </a:p>
          <a:p>
            <a:pPr marL="342900" indent="-342900" algn="l">
              <a:buFont typeface="+mj-lt"/>
              <a:buAutoNum type="arabicPeriod"/>
            </a:pPr>
            <a:endParaRPr lang="en-US" sz="2000" b="1" dirty="0">
              <a:solidFill>
                <a:srgbClr val="000000"/>
              </a:solidFill>
              <a:latin typeface="Comic Sans MS" panose="030F0702030302020204" pitchFamily="66" charset="0"/>
            </a:endParaRPr>
          </a:p>
          <a:p>
            <a:pPr algn="l"/>
            <a:r>
              <a:rPr lang="en-US" sz="2000" b="1" i="0" dirty="0">
                <a:solidFill>
                  <a:srgbClr val="000000"/>
                </a:solidFill>
                <a:effectLst/>
                <a:latin typeface="Comic Sans MS" panose="030F0702030302020204" pitchFamily="66" charset="0"/>
              </a:rPr>
              <a:t>….the combined and long-term effects of which resulted </a:t>
            </a:r>
            <a:r>
              <a:rPr lang="en-US" sz="2000" b="1" dirty="0">
                <a:solidFill>
                  <a:srgbClr val="000000"/>
                </a:solidFill>
                <a:latin typeface="Comic Sans MS" panose="030F0702030302020204" pitchFamily="66" charset="0"/>
              </a:rPr>
              <a:t>in Blacks’ </a:t>
            </a:r>
            <a:r>
              <a:rPr lang="en-US" sz="2000" b="1" i="1" dirty="0">
                <a:solidFill>
                  <a:srgbClr val="000000"/>
                </a:solidFill>
                <a:effectLst/>
                <a:latin typeface="Comic Sans MS" panose="030F0702030302020204" pitchFamily="66" charset="0"/>
              </a:rPr>
              <a:t>Dispossession,</a:t>
            </a:r>
            <a:r>
              <a:rPr lang="en-US" sz="2000" b="1" i="0" dirty="0">
                <a:solidFill>
                  <a:srgbClr val="000000"/>
                </a:solidFill>
                <a:effectLst/>
                <a:latin typeface="Comic Sans MS" panose="030F0702030302020204" pitchFamily="66" charset="0"/>
              </a:rPr>
              <a:t> </a:t>
            </a:r>
            <a:r>
              <a:rPr lang="en-US" sz="2000" b="1" i="0" u="sng" dirty="0">
                <a:solidFill>
                  <a:srgbClr val="000000"/>
                </a:solidFill>
                <a:effectLst/>
                <a:latin typeface="Comic Sans MS" panose="030F0702030302020204" pitchFamily="66" charset="0"/>
              </a:rPr>
              <a:t>despite</a:t>
            </a:r>
            <a:r>
              <a:rPr lang="en-US" sz="2000" b="1" i="0" dirty="0">
                <a:solidFill>
                  <a:srgbClr val="000000"/>
                </a:solidFill>
                <a:effectLst/>
                <a:latin typeface="Comic Sans MS" panose="030F0702030302020204" pitchFamily="66" charset="0"/>
              </a:rPr>
              <a:t> the conventional narrative about the </a:t>
            </a:r>
            <a:r>
              <a:rPr lang="en-US" sz="2000" b="1" i="1" dirty="0">
                <a:solidFill>
                  <a:srgbClr val="000000"/>
                </a:solidFill>
                <a:effectLst/>
                <a:latin typeface="Comic Sans MS" panose="030F0702030302020204" pitchFamily="66" charset="0"/>
              </a:rPr>
              <a:t>progress</a:t>
            </a:r>
            <a:r>
              <a:rPr lang="en-US" sz="2000" b="1" i="0" dirty="0">
                <a:solidFill>
                  <a:srgbClr val="000000"/>
                </a:solidFill>
                <a:effectLst/>
                <a:latin typeface="Comic Sans MS" panose="030F0702030302020204" pitchFamily="66" charset="0"/>
              </a:rPr>
              <a:t> achieved by the civil rights movement.</a:t>
            </a:r>
          </a:p>
        </p:txBody>
      </p:sp>
      <p:pic>
        <p:nvPicPr>
          <p:cNvPr id="10" name="Picture 9" descr="Text, logo&#10;&#10;Description automatically generated">
            <a:extLst>
              <a:ext uri="{FF2B5EF4-FFF2-40B4-BE49-F238E27FC236}">
                <a16:creationId xmlns:a16="http://schemas.microsoft.com/office/drawing/2014/main" id="{167482E0-FC0C-4EB5-A46B-40663E8670D0}"/>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tretch>
            <a:fillRect/>
          </a:stretch>
        </p:blipFill>
        <p:spPr>
          <a:xfrm>
            <a:off x="1024530" y="2495232"/>
            <a:ext cx="3381001" cy="1867535"/>
          </a:xfrm>
          <a:prstGeom prst="rect">
            <a:avLst/>
          </a:prstGeom>
        </p:spPr>
      </p:pic>
      <p:cxnSp>
        <p:nvCxnSpPr>
          <p:cNvPr id="19" name="Straight Connector 18">
            <a:extLst>
              <a:ext uri="{FF2B5EF4-FFF2-40B4-BE49-F238E27FC236}">
                <a16:creationId xmlns:a16="http://schemas.microsoft.com/office/drawing/2014/main" id="{C7CE2097-CA5A-4CB6-81D9-6CCFD649A485}"/>
              </a:ext>
            </a:extLst>
          </p:cNvPr>
          <p:cNvCxnSpPr>
            <a:cxnSpLocks/>
          </p:cNvCxnSpPr>
          <p:nvPr/>
        </p:nvCxnSpPr>
        <p:spPr>
          <a:xfrm>
            <a:off x="4405531" y="3479566"/>
            <a:ext cx="1280326"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42A73290-E6E6-4538-B770-86C616028CEA}"/>
              </a:ext>
            </a:extLst>
          </p:cNvPr>
          <p:cNvSpPr txBox="1"/>
          <p:nvPr/>
        </p:nvSpPr>
        <p:spPr>
          <a:xfrm>
            <a:off x="948758" y="931862"/>
            <a:ext cx="3532546" cy="369332"/>
          </a:xfrm>
          <a:prstGeom prst="rect">
            <a:avLst/>
          </a:prstGeom>
          <a:noFill/>
          <a:ln w="38100">
            <a:solidFill>
              <a:schemeClr val="tx1"/>
            </a:solidFill>
          </a:ln>
        </p:spPr>
        <p:txBody>
          <a:bodyPr wrap="square" rtlCol="0">
            <a:spAutoFit/>
          </a:bodyPr>
          <a:lstStyle/>
          <a:p>
            <a:pPr algn="ctr"/>
            <a:r>
              <a:rPr lang="en-US" b="1" dirty="0">
                <a:latin typeface="Garamond" panose="02020404030301010803" pitchFamily="18" charset="0"/>
              </a:rPr>
              <a:t>From the history to the present:</a:t>
            </a:r>
          </a:p>
        </p:txBody>
      </p:sp>
      <p:sp>
        <p:nvSpPr>
          <p:cNvPr id="7" name="TextBox 6">
            <a:extLst>
              <a:ext uri="{FF2B5EF4-FFF2-40B4-BE49-F238E27FC236}">
                <a16:creationId xmlns:a16="http://schemas.microsoft.com/office/drawing/2014/main" id="{81C5B1FB-DB4D-49F5-8DD9-A87858679E39}"/>
              </a:ext>
            </a:extLst>
          </p:cNvPr>
          <p:cNvSpPr txBox="1"/>
          <p:nvPr/>
        </p:nvSpPr>
        <p:spPr>
          <a:xfrm>
            <a:off x="1039163" y="4923820"/>
            <a:ext cx="4048961" cy="923330"/>
          </a:xfrm>
          <a:prstGeom prst="rect">
            <a:avLst/>
          </a:prstGeom>
          <a:noFill/>
        </p:spPr>
        <p:txBody>
          <a:bodyPr wrap="square" rtlCol="0">
            <a:spAutoFit/>
          </a:bodyPr>
          <a:lstStyle/>
          <a:p>
            <a:pPr algn="ctr"/>
            <a:r>
              <a:rPr lang="en-US" b="1" dirty="0"/>
              <a:t>The State of Black Asheville</a:t>
            </a:r>
          </a:p>
          <a:p>
            <a:endParaRPr lang="en-US" b="1" dirty="0"/>
          </a:p>
          <a:p>
            <a:pPr algn="ctr"/>
            <a:r>
              <a:rPr lang="en-US" b="1" dirty="0"/>
              <a:t>Dr. Dwight Mullen</a:t>
            </a:r>
          </a:p>
        </p:txBody>
      </p:sp>
    </p:spTree>
    <p:extLst>
      <p:ext uri="{BB962C8B-B14F-4D97-AF65-F5344CB8AC3E}">
        <p14:creationId xmlns:p14="http://schemas.microsoft.com/office/powerpoint/2010/main" val="14047918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357DD0D3-F869-46D0-944C-6EC60E19E35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136816" cy="5254922"/>
          </a:xfrm>
          <a:custGeom>
            <a:avLst/>
            <a:gdLst>
              <a:gd name="connsiteX0" fmla="*/ 0 w 6136816"/>
              <a:gd name="connsiteY0" fmla="*/ 0 h 5254922"/>
              <a:gd name="connsiteX1" fmla="*/ 6136816 w 6136816"/>
              <a:gd name="connsiteY1" fmla="*/ 0 h 5254922"/>
              <a:gd name="connsiteX2" fmla="*/ 6134892 w 6136816"/>
              <a:gd name="connsiteY2" fmla="*/ 111520 h 5254922"/>
              <a:gd name="connsiteX3" fmla="*/ 6066513 w 6136816"/>
              <a:gd name="connsiteY3" fmla="*/ 752995 h 5254922"/>
              <a:gd name="connsiteX4" fmla="*/ 140712 w 6136816"/>
              <a:gd name="connsiteY4" fmla="*/ 5219363 h 5254922"/>
              <a:gd name="connsiteX5" fmla="*/ 0 w 6136816"/>
              <a:gd name="connsiteY5" fmla="*/ 5199534 h 5254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36816" h="5254922">
                <a:moveTo>
                  <a:pt x="0" y="0"/>
                </a:moveTo>
                <a:lnTo>
                  <a:pt x="6136816" y="0"/>
                </a:lnTo>
                <a:lnTo>
                  <a:pt x="6134892" y="111520"/>
                </a:lnTo>
                <a:cubicBezTo>
                  <a:pt x="6124961" y="323936"/>
                  <a:pt x="6102367" y="538040"/>
                  <a:pt x="6066513" y="752995"/>
                </a:cubicBezTo>
                <a:cubicBezTo>
                  <a:pt x="5592281" y="3596146"/>
                  <a:pt x="2972232" y="5545369"/>
                  <a:pt x="140712" y="5219363"/>
                </a:cubicBezTo>
                <a:lnTo>
                  <a:pt x="0" y="5199534"/>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extBox 4">
            <a:extLst>
              <a:ext uri="{FF2B5EF4-FFF2-40B4-BE49-F238E27FC236}">
                <a16:creationId xmlns:a16="http://schemas.microsoft.com/office/drawing/2014/main" id="{C2F8C1E4-92B6-49CB-9D00-9FE81C1BA1C0}"/>
              </a:ext>
            </a:extLst>
          </p:cNvPr>
          <p:cNvSpPr txBox="1"/>
          <p:nvPr/>
        </p:nvSpPr>
        <p:spPr>
          <a:xfrm>
            <a:off x="3644538" y="248194"/>
            <a:ext cx="8293607" cy="5673263"/>
          </a:xfrm>
          <a:prstGeom prst="rect">
            <a:avLst/>
          </a:prstGeom>
          <a:solidFill>
            <a:srgbClr val="FFC000"/>
          </a:solidFill>
        </p:spPr>
        <p:txBody>
          <a:bodyPr vert="horz" lIns="91440" tIns="45720" rIns="91440" bIns="45720" rtlCol="0" anchor="t">
            <a:normAutofit fontScale="40000" lnSpcReduction="20000"/>
          </a:bodyPr>
          <a:lstStyle/>
          <a:p>
            <a:pPr marL="342900" marR="0" lvl="0" indent="-228600">
              <a:lnSpc>
                <a:spcPct val="90000"/>
              </a:lnSpc>
              <a:spcBef>
                <a:spcPts val="0"/>
              </a:spcBef>
              <a:spcAft>
                <a:spcPts val="0"/>
              </a:spcAft>
              <a:buFont typeface="Arial" panose="020B0604020202020204" pitchFamily="34" charset="0"/>
              <a:buChar char="•"/>
            </a:pPr>
            <a:r>
              <a:rPr lang="en-US" sz="4500" b="1" dirty="0">
                <a:solidFill>
                  <a:schemeClr val="bg1"/>
                </a:solidFill>
                <a:effectLst/>
              </a:rPr>
              <a:t>64 percent of voters now see political divisions as a major threat to the “stability” of the nation</a:t>
            </a:r>
          </a:p>
          <a:p>
            <a:pPr marL="342900" marR="0" lvl="0" indent="-228600">
              <a:lnSpc>
                <a:spcPct val="90000"/>
              </a:lnSpc>
              <a:spcBef>
                <a:spcPts val="0"/>
              </a:spcBef>
              <a:spcAft>
                <a:spcPts val="0"/>
              </a:spcAft>
              <a:buFont typeface="Arial" panose="020B0604020202020204" pitchFamily="34" charset="0"/>
              <a:buChar char="•"/>
            </a:pPr>
            <a:endParaRPr lang="en-US" sz="4500" b="1" dirty="0">
              <a:solidFill>
                <a:schemeClr val="bg1"/>
              </a:solidFill>
              <a:effectLst/>
            </a:endParaRPr>
          </a:p>
          <a:p>
            <a:pPr marL="342900" marR="0" lvl="0" indent="-228600">
              <a:lnSpc>
                <a:spcPct val="90000"/>
              </a:lnSpc>
              <a:spcBef>
                <a:spcPts val="0"/>
              </a:spcBef>
              <a:spcAft>
                <a:spcPts val="0"/>
              </a:spcAft>
              <a:buFont typeface="Arial" panose="020B0604020202020204" pitchFamily="34" charset="0"/>
              <a:buChar char="•"/>
            </a:pPr>
            <a:r>
              <a:rPr lang="en-US" sz="4500" b="1" dirty="0">
                <a:solidFill>
                  <a:schemeClr val="bg1"/>
                </a:solidFill>
              </a:rPr>
              <a:t>M</a:t>
            </a:r>
            <a:r>
              <a:rPr lang="en-US" sz="4500" b="1" dirty="0">
                <a:solidFill>
                  <a:schemeClr val="bg1"/>
                </a:solidFill>
                <a:effectLst/>
              </a:rPr>
              <a:t>ost Republicans continue to believe former President Donald Trump is the “true president,” </a:t>
            </a:r>
          </a:p>
          <a:p>
            <a:pPr marL="342900" marR="0" lvl="0" indent="-228600">
              <a:lnSpc>
                <a:spcPct val="90000"/>
              </a:lnSpc>
              <a:spcBef>
                <a:spcPts val="0"/>
              </a:spcBef>
              <a:spcAft>
                <a:spcPts val="0"/>
              </a:spcAft>
              <a:buFont typeface="Arial" panose="020B0604020202020204" pitchFamily="34" charset="0"/>
              <a:buChar char="•"/>
            </a:pPr>
            <a:endParaRPr lang="en-US" sz="4500" b="1" dirty="0">
              <a:solidFill>
                <a:schemeClr val="bg1"/>
              </a:solidFill>
              <a:effectLst/>
            </a:endParaRPr>
          </a:p>
          <a:p>
            <a:pPr marL="342900" marR="0" lvl="0" indent="-228600">
              <a:lnSpc>
                <a:spcPct val="90000"/>
              </a:lnSpc>
              <a:spcBef>
                <a:spcPts val="0"/>
              </a:spcBef>
              <a:spcAft>
                <a:spcPts val="0"/>
              </a:spcAft>
              <a:buFont typeface="Arial" panose="020B0604020202020204" pitchFamily="34" charset="0"/>
              <a:buChar char="•"/>
            </a:pPr>
            <a:r>
              <a:rPr lang="en-US" sz="4500" b="1" dirty="0">
                <a:solidFill>
                  <a:schemeClr val="bg1"/>
                </a:solidFill>
                <a:effectLst/>
              </a:rPr>
              <a:t>56 percent believe the 2020 election was stolen</a:t>
            </a:r>
          </a:p>
          <a:p>
            <a:pPr marL="342900" marR="0" lvl="0" indent="-228600">
              <a:lnSpc>
                <a:spcPct val="90000"/>
              </a:lnSpc>
              <a:spcBef>
                <a:spcPts val="0"/>
              </a:spcBef>
              <a:spcAft>
                <a:spcPts val="0"/>
              </a:spcAft>
              <a:buFont typeface="Arial" panose="020B0604020202020204" pitchFamily="34" charset="0"/>
              <a:buChar char="•"/>
            </a:pPr>
            <a:endParaRPr lang="en-US" sz="4500" b="1" dirty="0">
              <a:solidFill>
                <a:schemeClr val="bg1"/>
              </a:solidFill>
              <a:effectLst/>
            </a:endParaRPr>
          </a:p>
          <a:p>
            <a:pPr marL="342900" marR="0" lvl="0" indent="-228600">
              <a:lnSpc>
                <a:spcPct val="90000"/>
              </a:lnSpc>
              <a:spcBef>
                <a:spcPts val="0"/>
              </a:spcBef>
              <a:spcAft>
                <a:spcPts val="0"/>
              </a:spcAft>
              <a:buFont typeface="Arial" panose="020B0604020202020204" pitchFamily="34" charset="0"/>
              <a:buChar char="•"/>
            </a:pPr>
            <a:r>
              <a:rPr lang="en-US" sz="4500" b="1" dirty="0">
                <a:solidFill>
                  <a:schemeClr val="bg1"/>
                </a:solidFill>
                <a:effectLst/>
              </a:rPr>
              <a:t>Republicans can’t compromise enough to reach a bipartisan deal to repair the nation’s decrepit infrastructure. </a:t>
            </a:r>
          </a:p>
          <a:p>
            <a:pPr marL="342900" marR="0" lvl="0" indent="-228600">
              <a:lnSpc>
                <a:spcPct val="90000"/>
              </a:lnSpc>
              <a:spcBef>
                <a:spcPts val="0"/>
              </a:spcBef>
              <a:spcAft>
                <a:spcPts val="0"/>
              </a:spcAft>
              <a:buFont typeface="Arial" panose="020B0604020202020204" pitchFamily="34" charset="0"/>
              <a:buChar char="•"/>
            </a:pPr>
            <a:endParaRPr lang="en-US" sz="4500" b="1" dirty="0">
              <a:solidFill>
                <a:schemeClr val="bg1"/>
              </a:solidFill>
              <a:effectLst/>
            </a:endParaRPr>
          </a:p>
          <a:p>
            <a:pPr marL="342900" marR="0" lvl="0" indent="-228600">
              <a:lnSpc>
                <a:spcPct val="90000"/>
              </a:lnSpc>
              <a:spcBef>
                <a:spcPts val="0"/>
              </a:spcBef>
              <a:spcAft>
                <a:spcPts val="0"/>
              </a:spcAft>
              <a:buFont typeface="Arial" panose="020B0604020202020204" pitchFamily="34" charset="0"/>
              <a:buChar char="•"/>
            </a:pPr>
            <a:r>
              <a:rPr lang="en-US" sz="4500" b="1" dirty="0">
                <a:solidFill>
                  <a:schemeClr val="bg1"/>
                </a:solidFill>
                <a:effectLst/>
              </a:rPr>
              <a:t>Congress can’t even agree on a bill to protect the right to vote.</a:t>
            </a:r>
          </a:p>
          <a:p>
            <a:pPr marL="342900" marR="0" lvl="0" indent="-228600">
              <a:lnSpc>
                <a:spcPct val="90000"/>
              </a:lnSpc>
              <a:spcBef>
                <a:spcPts val="0"/>
              </a:spcBef>
              <a:spcAft>
                <a:spcPts val="0"/>
              </a:spcAft>
              <a:buFont typeface="Arial" panose="020B0604020202020204" pitchFamily="34" charset="0"/>
              <a:buChar char="•"/>
            </a:pPr>
            <a:r>
              <a:rPr lang="en-US" sz="4500" b="1" dirty="0">
                <a:solidFill>
                  <a:schemeClr val="bg1"/>
                </a:solidFill>
                <a:effectLst/>
              </a:rPr>
              <a:t>Congress blocked a commission to investigate the attempted overthrow of the U.S. government</a:t>
            </a:r>
          </a:p>
          <a:p>
            <a:pPr marL="342900" marR="0" lvl="0" indent="-228600">
              <a:lnSpc>
                <a:spcPct val="90000"/>
              </a:lnSpc>
              <a:spcBef>
                <a:spcPts val="0"/>
              </a:spcBef>
              <a:spcAft>
                <a:spcPts val="0"/>
              </a:spcAft>
              <a:buFont typeface="Arial" panose="020B0604020202020204" pitchFamily="34" charset="0"/>
              <a:buChar char="•"/>
            </a:pPr>
            <a:endParaRPr lang="en-US" sz="4500" b="1" dirty="0">
              <a:solidFill>
                <a:schemeClr val="bg1"/>
              </a:solidFill>
              <a:effectLst/>
            </a:endParaRPr>
          </a:p>
          <a:p>
            <a:pPr marL="342900" marR="0" lvl="0" indent="-228600">
              <a:lnSpc>
                <a:spcPct val="90000"/>
              </a:lnSpc>
              <a:spcBef>
                <a:spcPts val="0"/>
              </a:spcBef>
              <a:spcAft>
                <a:spcPts val="0"/>
              </a:spcAft>
              <a:buFont typeface="Arial" panose="020B0604020202020204" pitchFamily="34" charset="0"/>
              <a:buChar char="•"/>
            </a:pPr>
            <a:r>
              <a:rPr lang="en-US" sz="4500" b="1" dirty="0">
                <a:solidFill>
                  <a:schemeClr val="bg1"/>
                </a:solidFill>
                <a:effectLst/>
              </a:rPr>
              <a:t>Jan. 6 saw the worst violent domestic insurrection since the Civil War. But it won’t be the last — unless we as a country face the truth about how much trouble we are in.</a:t>
            </a:r>
          </a:p>
          <a:p>
            <a:pPr marL="342900" marR="0" lvl="0" indent="-228600">
              <a:lnSpc>
                <a:spcPct val="90000"/>
              </a:lnSpc>
              <a:spcBef>
                <a:spcPts val="0"/>
              </a:spcBef>
              <a:spcAft>
                <a:spcPts val="0"/>
              </a:spcAft>
              <a:buFont typeface="Arial" panose="020B0604020202020204" pitchFamily="34" charset="0"/>
              <a:buChar char="•"/>
            </a:pPr>
            <a:endParaRPr lang="en-US" sz="4500" b="1" dirty="0">
              <a:solidFill>
                <a:schemeClr val="bg1"/>
              </a:solidFill>
              <a:effectLst/>
            </a:endParaRPr>
          </a:p>
          <a:p>
            <a:pPr marL="342900" marR="0" lvl="0" indent="-228600">
              <a:lnSpc>
                <a:spcPct val="90000"/>
              </a:lnSpc>
              <a:spcBef>
                <a:spcPts val="0"/>
              </a:spcBef>
              <a:spcAft>
                <a:spcPts val="0"/>
              </a:spcAft>
              <a:buFont typeface="Arial" panose="020B0604020202020204" pitchFamily="34" charset="0"/>
              <a:buChar char="•"/>
            </a:pPr>
            <a:r>
              <a:rPr lang="en-US" sz="4500" b="1" dirty="0">
                <a:solidFill>
                  <a:schemeClr val="bg1"/>
                </a:solidFill>
                <a:effectLst/>
              </a:rPr>
              <a:t>What motivated the group of mostly white male insurrectionists who attacked the Capitol on January 6</a:t>
            </a:r>
            <a:r>
              <a:rPr lang="en-US" sz="4500" b="1" baseline="30000" dirty="0">
                <a:solidFill>
                  <a:schemeClr val="bg1"/>
                </a:solidFill>
                <a:effectLst/>
              </a:rPr>
              <a:t>th</a:t>
            </a:r>
            <a:r>
              <a:rPr lang="en-US" sz="4500" b="1" dirty="0">
                <a:solidFill>
                  <a:schemeClr val="bg1"/>
                </a:solidFill>
                <a:effectLst/>
              </a:rPr>
              <a:t>? They were instead afraid of being replaced.</a:t>
            </a:r>
          </a:p>
          <a:p>
            <a:pPr marL="342900" marR="0" lvl="0" indent="-228600">
              <a:lnSpc>
                <a:spcPct val="90000"/>
              </a:lnSpc>
              <a:spcBef>
                <a:spcPts val="0"/>
              </a:spcBef>
              <a:spcAft>
                <a:spcPts val="0"/>
              </a:spcAft>
              <a:buFont typeface="Arial" panose="020B0604020202020204" pitchFamily="34" charset="0"/>
              <a:buChar char="•"/>
            </a:pPr>
            <a:endParaRPr lang="en-US" sz="4500" b="1" dirty="0">
              <a:solidFill>
                <a:schemeClr val="bg1"/>
              </a:solidFill>
              <a:effectLst/>
            </a:endParaRPr>
          </a:p>
          <a:p>
            <a:pPr marL="342900" marR="0" lvl="0" indent="-228600">
              <a:lnSpc>
                <a:spcPct val="90000"/>
              </a:lnSpc>
              <a:spcBef>
                <a:spcPts val="0"/>
              </a:spcBef>
              <a:spcAft>
                <a:spcPts val="0"/>
              </a:spcAft>
              <a:buFont typeface="Arial" panose="020B0604020202020204" pitchFamily="34" charset="0"/>
              <a:buChar char="•"/>
            </a:pPr>
            <a:r>
              <a:rPr lang="en-US" sz="4500" b="1" dirty="0">
                <a:solidFill>
                  <a:schemeClr val="bg1"/>
                </a:solidFill>
                <a:effectLst/>
              </a:rPr>
              <a:t>Great Replacement theory</a:t>
            </a:r>
            <a:r>
              <a:rPr lang="en-US" sz="4500" b="1" dirty="0" smtClean="0">
                <a:solidFill>
                  <a:schemeClr val="bg1"/>
                </a:solidFill>
                <a:effectLst/>
              </a:rPr>
              <a:t>:</a:t>
            </a:r>
          </a:p>
          <a:p>
            <a:pPr marL="342900" marR="0" lvl="0" indent="-228600">
              <a:lnSpc>
                <a:spcPct val="90000"/>
              </a:lnSpc>
              <a:spcBef>
                <a:spcPts val="0"/>
              </a:spcBef>
              <a:spcAft>
                <a:spcPts val="0"/>
              </a:spcAft>
              <a:buFont typeface="Arial" panose="020B0604020202020204" pitchFamily="34" charset="0"/>
              <a:buChar char="•"/>
            </a:pPr>
            <a:endParaRPr lang="en-US" sz="4500" b="1" dirty="0">
              <a:solidFill>
                <a:schemeClr val="bg1"/>
              </a:solidFill>
            </a:endParaRPr>
          </a:p>
          <a:p>
            <a:pPr marL="342900" marR="0" lvl="0" indent="-228600">
              <a:lnSpc>
                <a:spcPct val="90000"/>
              </a:lnSpc>
              <a:spcBef>
                <a:spcPts val="0"/>
              </a:spcBef>
              <a:spcAft>
                <a:spcPts val="0"/>
              </a:spcAft>
              <a:buFont typeface="Arial" panose="020B0604020202020204" pitchFamily="34" charset="0"/>
              <a:buChar char="•"/>
            </a:pPr>
            <a:endParaRPr lang="en-US" sz="4500" b="1" dirty="0">
              <a:solidFill>
                <a:schemeClr val="bg1"/>
              </a:solidFill>
              <a:effectLst/>
            </a:endParaRPr>
          </a:p>
          <a:p>
            <a:pPr marL="742950" marR="0" lvl="1" indent="-228600">
              <a:lnSpc>
                <a:spcPct val="90000"/>
              </a:lnSpc>
              <a:spcBef>
                <a:spcPts val="0"/>
              </a:spcBef>
              <a:spcAft>
                <a:spcPts val="800"/>
              </a:spcAft>
              <a:buFont typeface="Arial" panose="020B0604020202020204" pitchFamily="34" charset="0"/>
              <a:buChar char="•"/>
            </a:pPr>
            <a:r>
              <a:rPr lang="en-US" sz="4500" b="1" dirty="0">
                <a:solidFill>
                  <a:schemeClr val="bg1"/>
                </a:solidFill>
                <a:effectLst/>
              </a:rPr>
              <a:t>white nationalists holds that minorities are progressively replacing White populations due to mass immigration policies and low birthrates</a:t>
            </a:r>
          </a:p>
          <a:p>
            <a:pPr indent="-228600">
              <a:lnSpc>
                <a:spcPct val="90000"/>
              </a:lnSpc>
              <a:spcAft>
                <a:spcPts val="600"/>
              </a:spcAft>
              <a:buFont typeface="Arial" panose="020B0604020202020204" pitchFamily="34" charset="0"/>
              <a:buChar char="•"/>
            </a:pPr>
            <a:endParaRPr lang="en-US" sz="1100" b="1" dirty="0"/>
          </a:p>
        </p:txBody>
      </p:sp>
      <p:sp>
        <p:nvSpPr>
          <p:cNvPr id="2" name="Date Placeholder 1">
            <a:extLst>
              <a:ext uri="{FF2B5EF4-FFF2-40B4-BE49-F238E27FC236}">
                <a16:creationId xmlns:a16="http://schemas.microsoft.com/office/drawing/2014/main" id="{FE80D7E8-F14B-4410-B13C-9538FDABD3ED}"/>
              </a:ext>
            </a:extLst>
          </p:cNvPr>
          <p:cNvSpPr>
            <a:spLocks noGrp="1"/>
          </p:cNvSpPr>
          <p:nvPr>
            <p:ph type="dt" sz="half" idx="10"/>
          </p:nvPr>
        </p:nvSpPr>
        <p:spPr>
          <a:xfrm>
            <a:off x="762001" y="6199632"/>
            <a:ext cx="3867496" cy="365760"/>
          </a:xfrm>
        </p:spPr>
        <p:txBody>
          <a:bodyPr vert="horz" lIns="91440" tIns="45720" rIns="91440" bIns="45720" rtlCol="0" anchor="ctr">
            <a:normAutofit/>
          </a:bodyPr>
          <a:lstStyle/>
          <a:p>
            <a:pPr>
              <a:spcAft>
                <a:spcPts val="600"/>
              </a:spcAft>
              <a:defRPr/>
            </a:pPr>
            <a:fld id="{548FF803-B2D8-432E-8B3A-33F8323C95A7}" type="datetime1">
              <a:rPr lang="en-US" sz="1100" smtClean="0">
                <a:solidFill>
                  <a:schemeClr val="tx1">
                    <a:alpha val="80000"/>
                  </a:schemeClr>
                </a:solidFill>
                <a:latin typeface="Calibri" panose="020F0502020204030204"/>
              </a:rPr>
              <a:pPr>
                <a:spcAft>
                  <a:spcPts val="600"/>
                </a:spcAft>
                <a:defRPr/>
              </a:pPr>
              <a:t>6/3/2021</a:t>
            </a:fld>
            <a:endParaRPr lang="en-US" sz="1100">
              <a:solidFill>
                <a:schemeClr val="tx1">
                  <a:alpha val="80000"/>
                </a:schemeClr>
              </a:solidFill>
              <a:latin typeface="Calibri" panose="020F0502020204030204"/>
            </a:endParaRPr>
          </a:p>
        </p:txBody>
      </p:sp>
      <p:sp>
        <p:nvSpPr>
          <p:cNvPr id="3" name="Footer Placeholder 2">
            <a:extLst>
              <a:ext uri="{FF2B5EF4-FFF2-40B4-BE49-F238E27FC236}">
                <a16:creationId xmlns:a16="http://schemas.microsoft.com/office/drawing/2014/main" id="{0DE59E96-EEE9-4D15-964B-136E7F57B796}"/>
              </a:ext>
            </a:extLst>
          </p:cNvPr>
          <p:cNvSpPr>
            <a:spLocks noGrp="1"/>
          </p:cNvSpPr>
          <p:nvPr>
            <p:ph type="ftr" sz="quarter" idx="11"/>
          </p:nvPr>
        </p:nvSpPr>
        <p:spPr>
          <a:xfrm>
            <a:off x="6053666" y="6199632"/>
            <a:ext cx="4802755" cy="365760"/>
          </a:xfrm>
        </p:spPr>
        <p:txBody>
          <a:bodyPr vert="horz" lIns="91440" tIns="45720" rIns="91440" bIns="45720" rtlCol="0" anchor="ctr">
            <a:normAutofit/>
          </a:bodyPr>
          <a:lstStyle/>
          <a:p>
            <a:pPr algn="r">
              <a:spcAft>
                <a:spcPts val="600"/>
              </a:spcAft>
              <a:defRPr/>
            </a:pPr>
            <a:r>
              <a:rPr lang="en-US" sz="1100" kern="1200">
                <a:solidFill>
                  <a:schemeClr val="tx1">
                    <a:alpha val="80000"/>
                  </a:schemeClr>
                </a:solidFill>
                <a:latin typeface="Calibri" panose="020F0502020204030204"/>
                <a:ea typeface="+mn-ea"/>
                <a:cs typeface="+mn-cs"/>
              </a:rPr>
              <a:t>William H. Turner, PhD (c) June 2021</a:t>
            </a:r>
          </a:p>
        </p:txBody>
      </p:sp>
      <p:sp>
        <p:nvSpPr>
          <p:cNvPr id="4" name="Slide Number Placeholder 3">
            <a:extLst>
              <a:ext uri="{FF2B5EF4-FFF2-40B4-BE49-F238E27FC236}">
                <a16:creationId xmlns:a16="http://schemas.microsoft.com/office/drawing/2014/main" id="{30F5EAAD-4186-4E9F-9F48-7F44549E18DA}"/>
              </a:ext>
            </a:extLst>
          </p:cNvPr>
          <p:cNvSpPr>
            <a:spLocks noGrp="1"/>
          </p:cNvSpPr>
          <p:nvPr>
            <p:ph type="sldNum" sz="quarter" idx="12"/>
          </p:nvPr>
        </p:nvSpPr>
        <p:spPr>
          <a:xfrm>
            <a:off x="11000232" y="6108192"/>
            <a:ext cx="548640" cy="548640"/>
          </a:xfrm>
          <a:prstGeom prst="ellipse">
            <a:avLst/>
          </a:prstGeom>
          <a:solidFill>
            <a:srgbClr val="5C3D49"/>
          </a:solidFill>
        </p:spPr>
        <p:txBody>
          <a:bodyPr vert="horz" lIns="91440" tIns="45720" rIns="91440" bIns="45720" rtlCol="0" anchor="ctr">
            <a:normAutofit/>
          </a:bodyPr>
          <a:lstStyle/>
          <a:p>
            <a:pPr algn="ctr">
              <a:spcAft>
                <a:spcPts val="600"/>
              </a:spcAft>
              <a:defRPr/>
            </a:pPr>
            <a:fld id="{6AA742EF-1849-401A-9C93-306C15253418}" type="slidenum">
              <a:rPr lang="en-US" sz="1500" smtClean="0">
                <a:solidFill>
                  <a:srgbClr val="FFFFFF"/>
                </a:solidFill>
                <a:latin typeface="Calibri" panose="020F0502020204030204"/>
              </a:rPr>
              <a:pPr algn="ctr">
                <a:spcAft>
                  <a:spcPts val="600"/>
                </a:spcAft>
                <a:defRPr/>
              </a:pPr>
              <a:t>31</a:t>
            </a:fld>
            <a:endParaRPr lang="en-US" sz="1500">
              <a:solidFill>
                <a:srgbClr val="FFFFFF"/>
              </a:solidFill>
              <a:latin typeface="Calibri" panose="020F0502020204030204"/>
            </a:endParaRPr>
          </a:p>
        </p:txBody>
      </p:sp>
      <p:sp>
        <p:nvSpPr>
          <p:cNvPr id="6" name="Rectangle 5"/>
          <p:cNvSpPr/>
          <p:nvPr/>
        </p:nvSpPr>
        <p:spPr>
          <a:xfrm>
            <a:off x="-777104" y="1704131"/>
            <a:ext cx="3975191" cy="923330"/>
          </a:xfrm>
          <a:prstGeom prst="rect">
            <a:avLst/>
          </a:prstGeom>
          <a:solidFill>
            <a:schemeClr val="bg1"/>
          </a:solidFill>
          <a:effectLst>
            <a:reflection blurRad="6350" stA="52000" endA="300" endPos="35000" dir="5400000" sy="-100000" algn="bl" rotWithShape="0"/>
          </a:effectLst>
        </p:spPr>
        <p:txBody>
          <a:bodyPr wrap="none" lIns="91440" tIns="45720" rIns="91440" bIns="45720">
            <a:spAutoFit/>
          </a:bodyPr>
          <a:lstStyle/>
          <a:p>
            <a:pPr algn="ctr"/>
            <a:r>
              <a:rPr lang="en-US" sz="5400" b="1" dirty="0" smtClean="0">
                <a:ln w="9525">
                  <a:solidFill>
                    <a:schemeClr val="bg1"/>
                  </a:solidFill>
                  <a:prstDash val="solid"/>
                </a:ln>
                <a:effectLst>
                  <a:outerShdw blurRad="12700" dist="38100" dir="2700000" algn="tl" rotWithShape="0">
                    <a:schemeClr val="bg1">
                      <a:lumMod val="50000"/>
                    </a:schemeClr>
                  </a:outerShdw>
                </a:effectLst>
              </a:rPr>
              <a:t>Meanwhile…</a:t>
            </a:r>
            <a:endPar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1095193013"/>
      </p:ext>
    </p:extLst>
  </p:cSld>
  <p:clrMapOvr>
    <a:overrideClrMapping bg1="dk1" tx1="lt1" bg2="dk2" tx2="lt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2050" name="Picture 2" descr="Power concedes nothing without a demand: Community demands reinstatement of  Hunters Point Shipyard RAB">
            <a:extLst>
              <a:ext uri="{FF2B5EF4-FFF2-40B4-BE49-F238E27FC236}">
                <a16:creationId xmlns:a16="http://schemas.microsoft.com/office/drawing/2014/main" id="{7B1972C4-B725-4FD3-B153-A71C10217C1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6475" b="2"/>
          <a:stretch/>
        </p:blipFill>
        <p:spPr bwMode="auto">
          <a:xfrm>
            <a:off x="94745" y="69263"/>
            <a:ext cx="7009876" cy="6857990"/>
          </a:xfrm>
          <a:custGeom>
            <a:avLst/>
            <a:gdLst/>
            <a:ahLst/>
            <a:cxnLst/>
            <a:rect l="l" t="t" r="r" b="b"/>
            <a:pathLst>
              <a:path w="7009896" h="6858000">
                <a:moveTo>
                  <a:pt x="0" y="0"/>
                </a:moveTo>
                <a:lnTo>
                  <a:pt x="7009896" y="0"/>
                </a:lnTo>
                <a:lnTo>
                  <a:pt x="7009896" y="1"/>
                </a:lnTo>
                <a:lnTo>
                  <a:pt x="6295211" y="1"/>
                </a:lnTo>
                <a:lnTo>
                  <a:pt x="6195255" y="380651"/>
                </a:lnTo>
                <a:cubicBezTo>
                  <a:pt x="5677600" y="2559611"/>
                  <a:pt x="5966601" y="4758249"/>
                  <a:pt x="6880029" y="6647018"/>
                </a:cubicBezTo>
                <a:lnTo>
                  <a:pt x="6988280"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71" name="Freeform: Shape 70">
            <a:extLst>
              <a:ext uri="{FF2B5EF4-FFF2-40B4-BE49-F238E27FC236}">
                <a16:creationId xmlns:a16="http://schemas.microsoft.com/office/drawing/2014/main" id="{5FDF4720-5445-47BE-89FE-E40D1AE6F61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711927" y="-1"/>
            <a:ext cx="6480073" cy="6858002"/>
          </a:xfrm>
          <a:custGeom>
            <a:avLst/>
            <a:gdLst>
              <a:gd name="connsiteX0" fmla="*/ 6130244 w 6480073"/>
              <a:gd name="connsiteY0" fmla="*/ 0 h 6858002"/>
              <a:gd name="connsiteX1" fmla="*/ 6212951 w 6480073"/>
              <a:gd name="connsiteY1" fmla="*/ 314584 h 6858002"/>
              <a:gd name="connsiteX2" fmla="*/ 5540779 w 6480073"/>
              <a:gd name="connsiteY2" fmla="*/ 6756649 h 6858002"/>
              <a:gd name="connsiteX3" fmla="*/ 5489971 w 6480073"/>
              <a:gd name="connsiteY3" fmla="*/ 6858002 h 6858002"/>
              <a:gd name="connsiteX4" fmla="*/ 0 w 6480073"/>
              <a:gd name="connsiteY4" fmla="*/ 6858002 h 6858002"/>
              <a:gd name="connsiteX5" fmla="*/ 0 w 6480073"/>
              <a:gd name="connsiteY5" fmla="*/ 0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0073" h="6858002">
                <a:moveTo>
                  <a:pt x="6130244" y="0"/>
                </a:moveTo>
                <a:lnTo>
                  <a:pt x="6212951" y="314584"/>
                </a:lnTo>
                <a:cubicBezTo>
                  <a:pt x="6745828" y="2551616"/>
                  <a:pt x="6460994" y="4808873"/>
                  <a:pt x="5540779" y="6756649"/>
                </a:cubicBezTo>
                <a:lnTo>
                  <a:pt x="5489971" y="6858002"/>
                </a:lnTo>
                <a:lnTo>
                  <a:pt x="0" y="6858002"/>
                </a:lnTo>
                <a:lnTo>
                  <a:pt x="0"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73" name="Freeform: Shape 72">
            <a:extLst>
              <a:ext uri="{FF2B5EF4-FFF2-40B4-BE49-F238E27FC236}">
                <a16:creationId xmlns:a16="http://schemas.microsoft.com/office/drawing/2014/main" id="{AC8710B4-A815-4082-9E4F-F13A0007090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942784" y="0"/>
            <a:ext cx="6249216" cy="6858001"/>
          </a:xfrm>
          <a:custGeom>
            <a:avLst/>
            <a:gdLst>
              <a:gd name="connsiteX0" fmla="*/ 0 w 6249216"/>
              <a:gd name="connsiteY0" fmla="*/ 0 h 6858001"/>
              <a:gd name="connsiteX1" fmla="*/ 5893742 w 6249216"/>
              <a:gd name="connsiteY1" fmla="*/ 1 h 6858001"/>
              <a:gd name="connsiteX2" fmla="*/ 5993697 w 6249216"/>
              <a:gd name="connsiteY2" fmla="*/ 380651 h 6858001"/>
              <a:gd name="connsiteX3" fmla="*/ 5308924 w 6249216"/>
              <a:gd name="connsiteY3" fmla="*/ 6647018 h 6858001"/>
              <a:gd name="connsiteX4" fmla="*/ 5200672 w 6249216"/>
              <a:gd name="connsiteY4" fmla="*/ 6858001 h 6858001"/>
              <a:gd name="connsiteX5" fmla="*/ 1 w 6249216"/>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49216" h="6858001">
                <a:moveTo>
                  <a:pt x="0" y="0"/>
                </a:moveTo>
                <a:lnTo>
                  <a:pt x="5893742" y="1"/>
                </a:lnTo>
                <a:lnTo>
                  <a:pt x="5993697" y="380651"/>
                </a:lnTo>
                <a:cubicBezTo>
                  <a:pt x="6511353" y="2559611"/>
                  <a:pt x="6222352" y="4758249"/>
                  <a:pt x="5308924" y="6647018"/>
                </a:cubicBezTo>
                <a:lnTo>
                  <a:pt x="5200672" y="6858001"/>
                </a:lnTo>
                <a:lnTo>
                  <a:pt x="1" y="685800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Date Placeholder 1">
            <a:extLst>
              <a:ext uri="{FF2B5EF4-FFF2-40B4-BE49-F238E27FC236}">
                <a16:creationId xmlns:a16="http://schemas.microsoft.com/office/drawing/2014/main" id="{9E785D84-914F-4D22-90CE-EB7F32982D28}"/>
              </a:ext>
            </a:extLst>
          </p:cNvPr>
          <p:cNvSpPr>
            <a:spLocks noGrp="1"/>
          </p:cNvSpPr>
          <p:nvPr>
            <p:ph type="dt" sz="half" idx="10"/>
          </p:nvPr>
        </p:nvSpPr>
        <p:spPr>
          <a:xfrm>
            <a:off x="9277581" y="69263"/>
            <a:ext cx="2788920" cy="365125"/>
          </a:xfrm>
        </p:spPr>
        <p:txBody>
          <a:bodyPr vert="horz" lIns="91440" tIns="45720" rIns="91440" bIns="45720" rtlCol="0" anchor="ctr">
            <a:normAutofit/>
          </a:bodyPr>
          <a:lstStyle/>
          <a:p>
            <a:pPr algn="r">
              <a:spcAft>
                <a:spcPts val="600"/>
              </a:spcAft>
              <a:defRPr/>
            </a:pPr>
            <a:fld id="{548FF803-B2D8-432E-8B3A-33F8323C95A7}" type="datetime1">
              <a:rPr lang="en-US" sz="1100" smtClean="0">
                <a:solidFill>
                  <a:schemeClr val="tx1">
                    <a:alpha val="80000"/>
                  </a:schemeClr>
                </a:solidFill>
                <a:latin typeface="Calibri" panose="020F0502020204030204"/>
              </a:rPr>
              <a:pPr algn="r">
                <a:spcAft>
                  <a:spcPts val="600"/>
                </a:spcAft>
                <a:defRPr/>
              </a:pPr>
              <a:t>6/3/2021</a:t>
            </a:fld>
            <a:endParaRPr lang="en-US" sz="1100" dirty="0">
              <a:solidFill>
                <a:schemeClr val="tx1">
                  <a:alpha val="80000"/>
                </a:schemeClr>
              </a:solidFill>
              <a:latin typeface="Calibri" panose="020F0502020204030204"/>
            </a:endParaRPr>
          </a:p>
        </p:txBody>
      </p:sp>
      <p:sp>
        <p:nvSpPr>
          <p:cNvPr id="4" name="Slide Number Placeholder 3">
            <a:extLst>
              <a:ext uri="{FF2B5EF4-FFF2-40B4-BE49-F238E27FC236}">
                <a16:creationId xmlns:a16="http://schemas.microsoft.com/office/drawing/2014/main" id="{5B9E7EC6-AC80-4BB6-B8BA-B5B5EBB298FD}"/>
              </a:ext>
            </a:extLst>
          </p:cNvPr>
          <p:cNvSpPr>
            <a:spLocks noGrp="1"/>
          </p:cNvSpPr>
          <p:nvPr>
            <p:ph type="sldNum" sz="quarter" idx="12"/>
          </p:nvPr>
        </p:nvSpPr>
        <p:spPr>
          <a:xfrm>
            <a:off x="11000232" y="599325"/>
            <a:ext cx="548640" cy="548640"/>
          </a:xfrm>
          <a:prstGeom prst="ellipse">
            <a:avLst/>
          </a:prstGeom>
          <a:solidFill>
            <a:srgbClr val="626244"/>
          </a:solidFill>
        </p:spPr>
        <p:txBody>
          <a:bodyPr vert="horz" lIns="91440" tIns="45720" rIns="91440" bIns="45720" rtlCol="0" anchor="ctr">
            <a:normAutofit/>
          </a:bodyPr>
          <a:lstStyle/>
          <a:p>
            <a:pPr algn="ctr">
              <a:spcAft>
                <a:spcPts val="600"/>
              </a:spcAft>
              <a:defRPr/>
            </a:pPr>
            <a:fld id="{6AA742EF-1849-401A-9C93-306C15253418}" type="slidenum">
              <a:rPr lang="en-US" sz="1500">
                <a:solidFill>
                  <a:srgbClr val="FFFFFF"/>
                </a:solidFill>
                <a:latin typeface="Calibri" panose="020F0502020204030204"/>
              </a:rPr>
              <a:pPr algn="ctr">
                <a:spcAft>
                  <a:spcPts val="600"/>
                </a:spcAft>
                <a:defRPr/>
              </a:pPr>
              <a:t>32</a:t>
            </a:fld>
            <a:endParaRPr lang="en-US" sz="1500">
              <a:solidFill>
                <a:srgbClr val="FFFFFF"/>
              </a:solidFill>
              <a:latin typeface="Calibri" panose="020F0502020204030204"/>
            </a:endParaRPr>
          </a:p>
        </p:txBody>
      </p:sp>
      <p:sp>
        <p:nvSpPr>
          <p:cNvPr id="3" name="Footer Placeholder 2">
            <a:extLst>
              <a:ext uri="{FF2B5EF4-FFF2-40B4-BE49-F238E27FC236}">
                <a16:creationId xmlns:a16="http://schemas.microsoft.com/office/drawing/2014/main" id="{36A5C5C7-86F8-4814-BA5E-98B9EFCD15CF}"/>
              </a:ext>
            </a:extLst>
          </p:cNvPr>
          <p:cNvSpPr>
            <a:spLocks noGrp="1"/>
          </p:cNvSpPr>
          <p:nvPr>
            <p:ph type="ftr" sz="quarter" idx="11"/>
          </p:nvPr>
        </p:nvSpPr>
        <p:spPr>
          <a:xfrm>
            <a:off x="7240753" y="6199632"/>
            <a:ext cx="4380633" cy="365125"/>
          </a:xfrm>
        </p:spPr>
        <p:txBody>
          <a:bodyPr vert="horz" lIns="91440" tIns="45720" rIns="91440" bIns="45720" rtlCol="0" anchor="ctr">
            <a:normAutofit/>
          </a:bodyPr>
          <a:lstStyle/>
          <a:p>
            <a:pPr algn="l">
              <a:spcAft>
                <a:spcPts val="600"/>
              </a:spcAft>
              <a:defRPr/>
            </a:pPr>
            <a:r>
              <a:rPr lang="en-US" sz="1100" kern="1200">
                <a:solidFill>
                  <a:schemeClr val="tx1">
                    <a:alpha val="80000"/>
                  </a:schemeClr>
                </a:solidFill>
                <a:latin typeface="Calibri" panose="020F0502020204030204"/>
                <a:ea typeface="+mn-ea"/>
                <a:cs typeface="+mn-cs"/>
              </a:rPr>
              <a:t>William H. Turner, PhD (c) June 2021</a:t>
            </a:r>
          </a:p>
        </p:txBody>
      </p:sp>
      <p:pic>
        <p:nvPicPr>
          <p:cNvPr id="1026" name="Picture 2" descr="School History - Class of 19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9803" y="1737360"/>
            <a:ext cx="5436133" cy="320237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727371" y="434388"/>
            <a:ext cx="4049486" cy="646331"/>
          </a:xfrm>
          <a:prstGeom prst="rect">
            <a:avLst/>
          </a:prstGeom>
          <a:noFill/>
        </p:spPr>
        <p:txBody>
          <a:bodyPr wrap="square" rtlCol="0">
            <a:spAutoFit/>
          </a:bodyPr>
          <a:lstStyle/>
          <a:p>
            <a:r>
              <a:rPr lang="en-US" sz="3600" dirty="0" smtClean="0">
                <a:latin typeface="Times New Roman" panose="02020603050405020304" pitchFamily="18" charset="0"/>
                <a:cs typeface="Times New Roman" panose="02020603050405020304" pitchFamily="18" charset="0"/>
              </a:rPr>
              <a:t>REPARATIONS</a:t>
            </a:r>
            <a:endParaRPr lang="en-US" sz="3600"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7746450" y="5273212"/>
            <a:ext cx="4049486" cy="646331"/>
          </a:xfrm>
          <a:prstGeom prst="rect">
            <a:avLst/>
          </a:prstGeom>
          <a:noFill/>
        </p:spPr>
        <p:txBody>
          <a:bodyPr wrap="square" rtlCol="0">
            <a:spAutoFit/>
          </a:bodyPr>
          <a:lstStyle/>
          <a:p>
            <a:pPr algn="r"/>
            <a:r>
              <a:rPr lang="en-US" sz="3600" dirty="0" smtClean="0">
                <a:latin typeface="Times New Roman" panose="02020603050405020304" pitchFamily="18" charset="0"/>
                <a:cs typeface="Times New Roman" panose="02020603050405020304" pitchFamily="18" charset="0"/>
              </a:rPr>
              <a:t>STRUGGLE</a:t>
            </a: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8425135"/>
      </p:ext>
    </p:extLst>
  </p:cSld>
  <p:clrMapOvr>
    <a:overrideClrMapping bg1="dk1" tx1="lt1" bg2="dk2" tx2="lt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1">
            <a:extLst>
              <a:ext uri="{FF2B5EF4-FFF2-40B4-BE49-F238E27FC236}">
                <a16:creationId xmlns:a16="http://schemas.microsoft.com/office/drawing/2014/main" id="{3AFE8227-C443-417B-BA91-520EB1EF455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descr="The Sisyphean Challenge of Senior Technology Leadership | Random Ant">
            <a:extLst>
              <a:ext uri="{FF2B5EF4-FFF2-40B4-BE49-F238E27FC236}">
                <a16:creationId xmlns:a16="http://schemas.microsoft.com/office/drawing/2014/main" id="{554D2782-45F6-409D-A8F9-59AB35DFADB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343" r="11540"/>
          <a:stretch/>
        </p:blipFill>
        <p:spPr bwMode="auto">
          <a:xfrm>
            <a:off x="20" y="431"/>
            <a:ext cx="8115280" cy="640831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542607E-AE7A-4140-B569-702D484FA0B4}"/>
              </a:ext>
            </a:extLst>
          </p:cNvPr>
          <p:cNvSpPr txBox="1"/>
          <p:nvPr/>
        </p:nvSpPr>
        <p:spPr>
          <a:xfrm>
            <a:off x="8761507" y="1496679"/>
            <a:ext cx="2942813" cy="3540265"/>
          </a:xfrm>
          <a:prstGeom prst="rect">
            <a:avLst/>
          </a:prstGeom>
          <a:solidFill>
            <a:srgbClr val="FFFF00"/>
          </a:solidFill>
        </p:spPr>
        <p:txBody>
          <a:bodyPr vert="horz" lIns="91440" tIns="45720" rIns="91440" bIns="45720" rtlCol="0" anchor="ctr">
            <a:noAutofit/>
          </a:bodyPr>
          <a:lstStyle/>
          <a:p>
            <a:pPr indent="-228600">
              <a:lnSpc>
                <a:spcPct val="90000"/>
              </a:lnSpc>
              <a:spcAft>
                <a:spcPts val="600"/>
              </a:spcAft>
              <a:buFont typeface="Arial" panose="020B0604020202020204" pitchFamily="34" charset="0"/>
              <a:buChar char="•"/>
            </a:pPr>
            <a:r>
              <a:rPr lang="en-US" b="1" i="0" dirty="0">
                <a:effectLst/>
                <a:latin typeface="Garamond" panose="02020404030301010803" pitchFamily="18" charset="0"/>
              </a:rPr>
              <a:t>For Black America, the demand for reparations is always an uphill battle. Even when lawmakers and other elected officials appear to be </a:t>
            </a:r>
            <a:r>
              <a:rPr lang="en-US" b="1" i="1" dirty="0">
                <a:effectLst/>
                <a:latin typeface="Garamond" panose="02020404030301010803" pitchFamily="18" charset="0"/>
              </a:rPr>
              <a:t>for </a:t>
            </a:r>
            <a:r>
              <a:rPr lang="en-US" b="1" i="0" dirty="0">
                <a:effectLst/>
                <a:latin typeface="Garamond" panose="02020404030301010803" pitchFamily="18" charset="0"/>
              </a:rPr>
              <a:t>reparations, it often seems like they’re only half-in. For example, there’s never any proposed legislation that green lights actual programs to make amends; it’s always a COMMISSION to </a:t>
            </a:r>
            <a:r>
              <a:rPr lang="en-US" b="1" i="1" dirty="0">
                <a:effectLst/>
                <a:latin typeface="Garamond" panose="02020404030301010803" pitchFamily="18" charset="0"/>
              </a:rPr>
              <a:t>examine</a:t>
            </a:r>
            <a:r>
              <a:rPr lang="en-US" b="1" i="0" dirty="0">
                <a:effectLst/>
                <a:latin typeface="Garamond" panose="02020404030301010803" pitchFamily="18" charset="0"/>
              </a:rPr>
              <a:t> the possibility of discussing reparations, which always reads as lawmakers doing the bare minimum in order to look like they’re doing much more.</a:t>
            </a:r>
            <a:endParaRPr lang="en-US" b="1" dirty="0">
              <a:latin typeface="Garamond" panose="02020404030301010803" pitchFamily="18" charset="0"/>
            </a:endParaRPr>
          </a:p>
        </p:txBody>
      </p:sp>
      <p:sp>
        <p:nvSpPr>
          <p:cNvPr id="20" name="Rectangle 13">
            <a:extLst>
              <a:ext uri="{FF2B5EF4-FFF2-40B4-BE49-F238E27FC236}">
                <a16:creationId xmlns:a16="http://schemas.microsoft.com/office/drawing/2014/main" id="{907741FC-B544-4A6E-B831-6789D042333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15">
            <a:extLst>
              <a:ext uri="{FF2B5EF4-FFF2-40B4-BE49-F238E27FC236}">
                <a16:creationId xmlns:a16="http://schemas.microsoft.com/office/drawing/2014/main" id="{3F0BE7ED-7814-4273-B18A-F26CC038038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38771197-2EE3-451F-9201-8F58EF88F46A}"/>
              </a:ext>
            </a:extLst>
          </p:cNvPr>
          <p:cNvSpPr>
            <a:spLocks noGrp="1"/>
          </p:cNvSpPr>
          <p:nvPr>
            <p:ph type="dt" sz="half" idx="10"/>
          </p:nvPr>
        </p:nvSpPr>
        <p:spPr>
          <a:xfrm>
            <a:off x="8961120" y="6459376"/>
            <a:ext cx="2743200" cy="365125"/>
          </a:xfrm>
        </p:spPr>
        <p:txBody>
          <a:bodyPr vert="horz" lIns="91440" tIns="45720" rIns="91440" bIns="45720" rtlCol="0" anchor="ctr">
            <a:normAutofit/>
          </a:bodyPr>
          <a:lstStyle/>
          <a:p>
            <a:pPr algn="r">
              <a:spcAft>
                <a:spcPts val="600"/>
              </a:spcAft>
              <a:defRPr/>
            </a:pPr>
            <a:fld id="{548FF803-B2D8-432E-8B3A-33F8323C95A7}" type="datetime1">
              <a:rPr lang="en-US" sz="1100">
                <a:solidFill>
                  <a:srgbClr val="FFFFFF"/>
                </a:solidFill>
                <a:latin typeface="Calibri" panose="020F0502020204030204"/>
              </a:rPr>
              <a:pPr algn="r">
                <a:spcAft>
                  <a:spcPts val="600"/>
                </a:spcAft>
                <a:defRPr/>
              </a:pPr>
              <a:t>6/3/2021</a:t>
            </a:fld>
            <a:endParaRPr lang="en-US" sz="1100">
              <a:solidFill>
                <a:srgbClr val="FFFFFF"/>
              </a:solidFill>
              <a:latin typeface="Calibri" panose="020F0502020204030204"/>
            </a:endParaRPr>
          </a:p>
        </p:txBody>
      </p:sp>
      <p:sp>
        <p:nvSpPr>
          <p:cNvPr id="4" name="Slide Number Placeholder 3">
            <a:extLst>
              <a:ext uri="{FF2B5EF4-FFF2-40B4-BE49-F238E27FC236}">
                <a16:creationId xmlns:a16="http://schemas.microsoft.com/office/drawing/2014/main" id="{5DFED5A1-1CF5-4694-9E1F-8F726F80ED28}"/>
              </a:ext>
            </a:extLst>
          </p:cNvPr>
          <p:cNvSpPr>
            <a:spLocks noGrp="1"/>
          </p:cNvSpPr>
          <p:nvPr>
            <p:ph type="sldNum" sz="quarter" idx="12"/>
          </p:nvPr>
        </p:nvSpPr>
        <p:spPr>
          <a:xfrm>
            <a:off x="11704320" y="6459376"/>
            <a:ext cx="448056" cy="365125"/>
          </a:xfrm>
          <a:prstGeom prst="ellipse">
            <a:avLst/>
          </a:prstGeom>
          <a:solidFill>
            <a:schemeClr val="bg1">
              <a:alpha val="70000"/>
            </a:schemeClr>
          </a:solidFill>
          <a:ln>
            <a:solidFill>
              <a:schemeClr val="tx1">
                <a:lumMod val="75000"/>
                <a:lumOff val="25000"/>
              </a:schemeClr>
            </a:solidFill>
          </a:ln>
        </p:spPr>
        <p:txBody>
          <a:bodyPr vert="horz" lIns="91440" tIns="45720" rIns="91440" bIns="45720" rtlCol="0" anchor="ctr">
            <a:normAutofit fontScale="92500"/>
          </a:bodyPr>
          <a:lstStyle/>
          <a:p>
            <a:pPr>
              <a:spcAft>
                <a:spcPts val="600"/>
              </a:spcAft>
              <a:defRPr/>
            </a:pPr>
            <a:fld id="{6AA742EF-1849-401A-9C93-306C15253418}" type="slidenum">
              <a:rPr lang="en-US" sz="1100">
                <a:solidFill>
                  <a:srgbClr val="FFFFFF"/>
                </a:solidFill>
                <a:latin typeface="Calibri" panose="020F0502020204030204"/>
              </a:rPr>
              <a:pPr>
                <a:spcAft>
                  <a:spcPts val="600"/>
                </a:spcAft>
                <a:defRPr/>
              </a:pPr>
              <a:t>33</a:t>
            </a:fld>
            <a:endParaRPr lang="en-US" sz="1100">
              <a:solidFill>
                <a:srgbClr val="FFFFFF"/>
              </a:solidFill>
              <a:latin typeface="Calibri" panose="020F0502020204030204"/>
            </a:endParaRPr>
          </a:p>
        </p:txBody>
      </p:sp>
      <p:sp>
        <p:nvSpPr>
          <p:cNvPr id="16" name="Freeform 5">
            <a:extLst>
              <a:ext uri="{FF2B5EF4-FFF2-40B4-BE49-F238E27FC236}">
                <a16:creationId xmlns:a16="http://schemas.microsoft.com/office/drawing/2014/main" id="{3CD9DF72-87A3-404E-A828-84CBF11A830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cxnSp>
        <p:nvCxnSpPr>
          <p:cNvPr id="17" name="Straight Connector 13">
            <a:extLst>
              <a:ext uri="{FF2B5EF4-FFF2-40B4-BE49-F238E27FC236}">
                <a16:creationId xmlns:a16="http://schemas.microsoft.com/office/drawing/2014/main" id="{20E3A342-4D61-4E3F-AF90-1AB42AEB96C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Footer Placeholder 2">
            <a:extLst>
              <a:ext uri="{FF2B5EF4-FFF2-40B4-BE49-F238E27FC236}">
                <a16:creationId xmlns:a16="http://schemas.microsoft.com/office/drawing/2014/main" id="{6A57093D-E8DB-4FBC-9002-8E9F0F7885F7}"/>
              </a:ext>
            </a:extLst>
          </p:cNvPr>
          <p:cNvSpPr>
            <a:spLocks noGrp="1"/>
          </p:cNvSpPr>
          <p:nvPr>
            <p:ph type="ftr" sz="quarter" idx="11"/>
          </p:nvPr>
        </p:nvSpPr>
        <p:spPr>
          <a:xfrm rot="5400000">
            <a:off x="-1808519" y="1945335"/>
            <a:ext cx="4114800" cy="365125"/>
          </a:xfrm>
          <a:effectLst/>
        </p:spPr>
        <p:txBody>
          <a:bodyPr vert="horz" lIns="91440" tIns="45720" rIns="91440" bIns="45720" rtlCol="0" anchor="ctr">
            <a:normAutofit/>
          </a:bodyPr>
          <a:lstStyle/>
          <a:p>
            <a:pPr algn="l">
              <a:spcAft>
                <a:spcPts val="600"/>
              </a:spcAft>
              <a:defRPr/>
            </a:pPr>
            <a:r>
              <a:rPr lang="en-US" kern="1200">
                <a:solidFill>
                  <a:srgbClr val="FFFFFF"/>
                </a:solidFill>
                <a:latin typeface="Calibri" panose="020F0502020204030204"/>
                <a:ea typeface="+mn-ea"/>
                <a:cs typeface="+mn-cs"/>
              </a:rPr>
              <a:t>William H. Turner, PhD (c) June 2021</a:t>
            </a:r>
          </a:p>
        </p:txBody>
      </p:sp>
      <p:sp>
        <p:nvSpPr>
          <p:cNvPr id="5" name="TextBox 4"/>
          <p:cNvSpPr txBox="1"/>
          <p:nvPr/>
        </p:nvSpPr>
        <p:spPr>
          <a:xfrm>
            <a:off x="248882" y="5165973"/>
            <a:ext cx="4035736" cy="1200329"/>
          </a:xfrm>
          <a:prstGeom prst="rect">
            <a:avLst/>
          </a:prstGeom>
          <a:noFill/>
        </p:spPr>
        <p:txBody>
          <a:bodyPr wrap="square" rtlCol="0">
            <a:spAutoFit/>
          </a:bodyPr>
          <a:lstStyle/>
          <a:p>
            <a:pPr marL="457200" indent="-457200">
              <a:buFont typeface="Arial" panose="020B0604020202020204" pitchFamily="34" charset="0"/>
              <a:buChar char="•"/>
            </a:pPr>
            <a:r>
              <a:rPr lang="en-US" sz="2400" b="1" dirty="0" smtClean="0">
                <a:latin typeface="Times New Roman" panose="02020603050405020304" pitchFamily="18" charset="0"/>
                <a:cs typeface="Times New Roman" panose="02020603050405020304" pitchFamily="18" charset="0"/>
              </a:rPr>
              <a:t>Evanston, Ill.</a:t>
            </a:r>
          </a:p>
          <a:p>
            <a:pPr marL="457200" indent="-457200">
              <a:buFont typeface="Arial" panose="020B0604020202020204" pitchFamily="34" charset="0"/>
              <a:buChar char="•"/>
            </a:pPr>
            <a:r>
              <a:rPr lang="en-US" sz="2400" b="1" dirty="0" smtClean="0">
                <a:latin typeface="Times New Roman" panose="02020603050405020304" pitchFamily="18" charset="0"/>
                <a:cs typeface="Times New Roman" panose="02020603050405020304" pitchFamily="18" charset="0"/>
              </a:rPr>
              <a:t>Burlington, Vt.</a:t>
            </a:r>
          </a:p>
          <a:p>
            <a:pPr marL="457200" indent="-457200">
              <a:buFont typeface="Arial" panose="020B0604020202020204" pitchFamily="34" charset="0"/>
              <a:buChar char="•"/>
            </a:pPr>
            <a:r>
              <a:rPr lang="en-US" sz="2400" b="1" dirty="0" smtClean="0">
                <a:latin typeface="Times New Roman" panose="02020603050405020304" pitchFamily="18" charset="0"/>
                <a:cs typeface="Times New Roman" panose="02020603050405020304" pitchFamily="18" charset="0"/>
              </a:rPr>
              <a:t>Providence, RI</a:t>
            </a:r>
            <a:endParaRPr lang="en-US" sz="2400" b="1" dirty="0">
              <a:latin typeface="Times New Roman" panose="02020603050405020304" pitchFamily="18" charset="0"/>
              <a:cs typeface="Times New Roman" panose="02020603050405020304" pitchFamily="18" charset="0"/>
            </a:endParaRPr>
          </a:p>
        </p:txBody>
      </p:sp>
      <p:sp>
        <p:nvSpPr>
          <p:cNvPr id="13" name="TextBox 12"/>
          <p:cNvSpPr txBox="1"/>
          <p:nvPr/>
        </p:nvSpPr>
        <p:spPr>
          <a:xfrm>
            <a:off x="2304313" y="206701"/>
            <a:ext cx="7210327" cy="584775"/>
          </a:xfrm>
          <a:prstGeom prst="rect">
            <a:avLst/>
          </a:prstGeom>
          <a:solidFill>
            <a:srgbClr val="FFC000"/>
          </a:solidFill>
        </p:spPr>
        <p:txBody>
          <a:bodyPr wrap="square" rtlCol="0">
            <a:spAutoFit/>
          </a:bodyPr>
          <a:lstStyle/>
          <a:p>
            <a:pPr marL="457200" indent="-457200">
              <a:buFont typeface="Arial" panose="020B0604020202020204" pitchFamily="34" charset="0"/>
              <a:buChar char="•"/>
            </a:pPr>
            <a:r>
              <a:rPr lang="en-US" sz="3200" b="1" dirty="0" smtClean="0">
                <a:latin typeface="Times New Roman" panose="02020603050405020304" pitchFamily="18" charset="0"/>
                <a:cs typeface="Times New Roman" panose="02020603050405020304" pitchFamily="18" charset="0"/>
              </a:rPr>
              <a:t>…from Commission to programs</a:t>
            </a:r>
            <a:endParaRPr lang="en-US" sz="3200" b="1" dirty="0">
              <a:latin typeface="Times New Roman" panose="02020603050405020304" pitchFamily="18" charset="0"/>
              <a:cs typeface="Times New Roman" panose="02020603050405020304" pitchFamily="18" charset="0"/>
            </a:endParaRPr>
          </a:p>
        </p:txBody>
      </p:sp>
      <p:pic>
        <p:nvPicPr>
          <p:cNvPr id="14" name="Picture 16" descr="Asheville Stock Illustrations – 33 Asheville Stock Illustrations, Vectors &amp;  Clipart - Dreamstime">
            <a:extLst>
              <a:ext uri="{FF2B5EF4-FFF2-40B4-BE49-F238E27FC236}">
                <a16:creationId xmlns:a16="http://schemas.microsoft.com/office/drawing/2014/main" id="{3CCE7EDB-3E17-49E9-8BB2-8B7FCF65322F}"/>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469965" y="4951484"/>
            <a:ext cx="1629305" cy="8146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01601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NC Commerce: Appalachian Regional Commission">
            <a:extLst>
              <a:ext uri="{FF2B5EF4-FFF2-40B4-BE49-F238E27FC236}">
                <a16:creationId xmlns:a16="http://schemas.microsoft.com/office/drawing/2014/main" id="{F9AF4B50-E045-4BC8-9352-185F9BB0039F}"/>
              </a:ext>
            </a:extLst>
          </p:cNvPr>
          <p:cNvPicPr/>
          <p:nvPr/>
        </p:nvPicPr>
        <p:blipFill rotWithShape="1">
          <a:blip r:embed="rId2">
            <a:extLst>
              <a:ext uri="{28A0092B-C50C-407E-A947-70E740481C1C}">
                <a14:useLocalDpi xmlns:a14="http://schemas.microsoft.com/office/drawing/2010/main" val="0"/>
              </a:ext>
            </a:extLst>
          </a:blip>
          <a:srcRect r="16001" b="1"/>
          <a:stretch/>
        </p:blipFill>
        <p:spPr bwMode="auto">
          <a:xfrm>
            <a:off x="20" y="13073"/>
            <a:ext cx="12191980" cy="6857990"/>
          </a:xfrm>
          <a:prstGeom prst="rect">
            <a:avLst/>
          </a:prstGeom>
          <a:noFill/>
        </p:spPr>
      </p:pic>
      <p:sp>
        <p:nvSpPr>
          <p:cNvPr id="11" name="Freeform 5">
            <a:extLst>
              <a:ext uri="{FF2B5EF4-FFF2-40B4-BE49-F238E27FC236}">
                <a16:creationId xmlns:a16="http://schemas.microsoft.com/office/drawing/2014/main" id="{87CC2527-562A-4F69-B487-4371E5B243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5" name="Rectangle 4">
            <a:extLst>
              <a:ext uri="{FF2B5EF4-FFF2-40B4-BE49-F238E27FC236}">
                <a16:creationId xmlns:a16="http://schemas.microsoft.com/office/drawing/2014/main" id="{943FD37C-EC9C-4B6D-B0C6-B95494DCB2FC}"/>
              </a:ext>
            </a:extLst>
          </p:cNvPr>
          <p:cNvSpPr/>
          <p:nvPr/>
        </p:nvSpPr>
        <p:spPr>
          <a:xfrm>
            <a:off x="8022021" y="3231931"/>
            <a:ext cx="3852041" cy="1834056"/>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4000" b="0" cap="none" spc="0" dirty="0">
                <a:ln w="0"/>
                <a:effectLst>
                  <a:outerShdw blurRad="38100" dist="19050" dir="2700000" algn="tl" rotWithShape="0">
                    <a:schemeClr val="dk1">
                      <a:alpha val="40000"/>
                    </a:schemeClr>
                  </a:outerShdw>
                </a:effectLst>
                <a:latin typeface="+mj-lt"/>
                <a:ea typeface="+mj-ea"/>
                <a:cs typeface="+mj-cs"/>
              </a:rPr>
              <a:t>What happened, where?</a:t>
            </a:r>
          </a:p>
        </p:txBody>
      </p:sp>
      <p:sp>
        <p:nvSpPr>
          <p:cNvPr id="4" name="Slide Number Placeholder 3">
            <a:extLst>
              <a:ext uri="{FF2B5EF4-FFF2-40B4-BE49-F238E27FC236}">
                <a16:creationId xmlns:a16="http://schemas.microsoft.com/office/drawing/2014/main" id="{7BFEDC0D-298E-4551-B0BC-1711E4C70627}"/>
              </a:ext>
            </a:extLst>
          </p:cNvPr>
          <p:cNvSpPr>
            <a:spLocks noGrp="1"/>
          </p:cNvSpPr>
          <p:nvPr>
            <p:ph type="sldNum" sz="quarter" idx="12"/>
          </p:nvPr>
        </p:nvSpPr>
        <p:spPr>
          <a:xfrm>
            <a:off x="9765161" y="2640943"/>
            <a:ext cx="365760" cy="365125"/>
          </a:xfrm>
          <a:prstGeom prst="ellipse">
            <a:avLst/>
          </a:prstGeom>
          <a:solidFill>
            <a:schemeClr val="bg1">
              <a:alpha val="30000"/>
            </a:schemeClr>
          </a:solidFill>
          <a:ln>
            <a:solidFill>
              <a:schemeClr val="tx1">
                <a:lumMod val="75000"/>
                <a:lumOff val="25000"/>
              </a:schemeClr>
            </a:solidFill>
          </a:ln>
        </p:spPr>
        <p:txBody>
          <a:bodyPr vert="horz" lIns="91440" tIns="45720" rIns="91440" bIns="45720" rtlCol="0" anchor="ctr">
            <a:normAutofit/>
          </a:bodyPr>
          <a:lstStyle/>
          <a:p>
            <a:pPr algn="ctr">
              <a:lnSpc>
                <a:spcPct val="90000"/>
              </a:lnSpc>
              <a:spcAft>
                <a:spcPts val="600"/>
              </a:spcAft>
              <a:defRPr/>
            </a:pPr>
            <a:fld id="{6AA742EF-1849-401A-9C93-306C15253418}" type="slidenum">
              <a:rPr lang="en-US" sz="1100">
                <a:solidFill>
                  <a:schemeClr val="tx1"/>
                </a:solidFill>
                <a:latin typeface="Calibri" panose="020F0502020204030204"/>
              </a:rPr>
              <a:pPr algn="ctr">
                <a:lnSpc>
                  <a:spcPct val="90000"/>
                </a:lnSpc>
                <a:spcAft>
                  <a:spcPts val="600"/>
                </a:spcAft>
                <a:defRPr/>
              </a:pPr>
              <a:t>4</a:t>
            </a:fld>
            <a:endParaRPr lang="en-US" sz="1100">
              <a:solidFill>
                <a:schemeClr val="tx1"/>
              </a:solidFill>
              <a:latin typeface="Calibri" panose="020F0502020204030204"/>
            </a:endParaRPr>
          </a:p>
        </p:txBody>
      </p:sp>
      <p:cxnSp>
        <p:nvCxnSpPr>
          <p:cNvPr id="13" name="Straight Connector 12">
            <a:extLst>
              <a:ext uri="{FF2B5EF4-FFF2-40B4-BE49-F238E27FC236}">
                <a16:creationId xmlns:a16="http://schemas.microsoft.com/office/drawing/2014/main" id="{BCDAEC91-5BCE-4B55-9CC0-43EF94CB734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2" name="Date Placeholder 1">
            <a:extLst>
              <a:ext uri="{FF2B5EF4-FFF2-40B4-BE49-F238E27FC236}">
                <a16:creationId xmlns:a16="http://schemas.microsoft.com/office/drawing/2014/main" id="{79B21E19-0C8D-48C5-8DEE-99A6C3214645}"/>
              </a:ext>
            </a:extLst>
          </p:cNvPr>
          <p:cNvSpPr>
            <a:spLocks noGrp="1"/>
          </p:cNvSpPr>
          <p:nvPr>
            <p:ph type="dt" sz="half" idx="10"/>
          </p:nvPr>
        </p:nvSpPr>
        <p:spPr>
          <a:xfrm>
            <a:off x="8665779" y="6499226"/>
            <a:ext cx="2564524" cy="274692"/>
          </a:xfrm>
        </p:spPr>
        <p:txBody>
          <a:bodyPr vert="horz" lIns="91440" tIns="45720" rIns="91440" bIns="45720" rtlCol="0" anchor="ctr">
            <a:normAutofit/>
          </a:bodyPr>
          <a:lstStyle/>
          <a:p>
            <a:pPr algn="ctr">
              <a:spcAft>
                <a:spcPts val="600"/>
              </a:spcAft>
              <a:defRPr/>
            </a:pPr>
            <a:fld id="{548FF803-B2D8-432E-8B3A-33F8323C95A7}" type="datetime1">
              <a:rPr lang="en-US" sz="1000">
                <a:solidFill>
                  <a:schemeClr val="tx1"/>
                </a:solidFill>
                <a:latin typeface="Calibri" panose="020F0502020204030204"/>
              </a:rPr>
              <a:pPr algn="ctr">
                <a:spcAft>
                  <a:spcPts val="600"/>
                </a:spcAft>
                <a:defRPr/>
              </a:pPr>
              <a:t>6/3/2021</a:t>
            </a:fld>
            <a:endParaRPr lang="en-US" sz="1000">
              <a:solidFill>
                <a:schemeClr val="tx1"/>
              </a:solidFill>
              <a:latin typeface="Calibri" panose="020F0502020204030204"/>
            </a:endParaRPr>
          </a:p>
        </p:txBody>
      </p:sp>
      <p:sp>
        <p:nvSpPr>
          <p:cNvPr id="3" name="Footer Placeholder 2">
            <a:extLst>
              <a:ext uri="{FF2B5EF4-FFF2-40B4-BE49-F238E27FC236}">
                <a16:creationId xmlns:a16="http://schemas.microsoft.com/office/drawing/2014/main" id="{23DAE2D2-0313-4D1C-8371-C435CEE88F76}"/>
              </a:ext>
            </a:extLst>
          </p:cNvPr>
          <p:cNvSpPr>
            <a:spLocks noGrp="1"/>
          </p:cNvSpPr>
          <p:nvPr>
            <p:ph type="ftr" sz="quarter" idx="11"/>
          </p:nvPr>
        </p:nvSpPr>
        <p:spPr>
          <a:xfrm>
            <a:off x="8413531" y="6137248"/>
            <a:ext cx="3069020" cy="361977"/>
          </a:xfrm>
        </p:spPr>
        <p:txBody>
          <a:bodyPr vert="horz" lIns="91440" tIns="45720" rIns="91440" bIns="45720" rtlCol="0" anchor="ctr">
            <a:normAutofit/>
          </a:bodyPr>
          <a:lstStyle/>
          <a:p>
            <a:pPr>
              <a:spcAft>
                <a:spcPts val="600"/>
              </a:spcAft>
              <a:defRPr/>
            </a:pPr>
            <a:r>
              <a:rPr lang="en-US" sz="1000" kern="1200">
                <a:solidFill>
                  <a:schemeClr val="tx1"/>
                </a:solidFill>
                <a:latin typeface="Calibri" panose="020F0502020204030204"/>
                <a:ea typeface="+mn-ea"/>
                <a:cs typeface="+mn-cs"/>
              </a:rPr>
              <a:t>William H. Turner, PhD (c) June 2021</a:t>
            </a:r>
          </a:p>
        </p:txBody>
      </p:sp>
      <p:sp>
        <p:nvSpPr>
          <p:cNvPr id="9" name="Text Box 205">
            <a:extLst>
              <a:ext uri="{FF2B5EF4-FFF2-40B4-BE49-F238E27FC236}">
                <a16:creationId xmlns:a16="http://schemas.microsoft.com/office/drawing/2014/main" id="{2B9A831B-6312-49CC-A77A-B11B644A9D27}"/>
              </a:ext>
            </a:extLst>
          </p:cNvPr>
          <p:cNvSpPr txBox="1"/>
          <p:nvPr/>
        </p:nvSpPr>
        <p:spPr>
          <a:xfrm>
            <a:off x="85614" y="4924697"/>
            <a:ext cx="4929505" cy="1876788"/>
          </a:xfrm>
          <a:prstGeom prst="rect">
            <a:avLst/>
          </a:prstGeom>
          <a:solidFill>
            <a:srgbClr val="FFC000"/>
          </a:solidFill>
          <a:ln w="6350">
            <a:solidFill>
              <a:srgbClr val="FF000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en-US" sz="2800" b="1" dirty="0">
                <a:effectLst/>
                <a:latin typeface="Garamond" panose="02020404030301010803" pitchFamily="18" charset="0"/>
                <a:ea typeface="Calibri" panose="020F0502020204030204" pitchFamily="34" charset="0"/>
                <a:cs typeface="Times New Roman" panose="02020603050405020304" pitchFamily="18" charset="0"/>
              </a:rPr>
              <a:t>Buncombe, Haywood, Henderson, Jackson, Madison, Mason, McDowell, and Rutherford counties</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Picture 9" descr="Text, logo&#10;&#10;Description automatically generated">
            <a:extLst>
              <a:ext uri="{FF2B5EF4-FFF2-40B4-BE49-F238E27FC236}">
                <a16:creationId xmlns:a16="http://schemas.microsoft.com/office/drawing/2014/main" id="{279778AA-3DFD-49E7-A383-8AC24C0662FC}"/>
              </a:ext>
            </a:extLst>
          </p:cNvPr>
          <p:cNvPicPr>
            <a:picLocks noChangeAspect="1"/>
          </p:cNvPicPr>
          <p:nvPr/>
        </p:nvPicPr>
        <p:blipFill>
          <a:blip r:embed="rId3" cstate="hqprint">
            <a:extLst>
              <a:ext uri="{28A0092B-C50C-407E-A947-70E740481C1C}">
                <a14:useLocalDpi xmlns:a14="http://schemas.microsoft.com/office/drawing/2010/main" val="0"/>
              </a:ext>
              <a:ext uri="{837473B0-CC2E-450A-ABE3-18F120FF3D39}">
                <a1611:picAttrSrcUrl xmlns="" xmlns:a1611="http://schemas.microsoft.com/office/drawing/2016/11/main" r:id="rId4"/>
              </a:ext>
            </a:extLst>
          </a:blip>
          <a:stretch>
            <a:fillRect/>
          </a:stretch>
        </p:blipFill>
        <p:spPr>
          <a:xfrm>
            <a:off x="8463261" y="358775"/>
            <a:ext cx="1524897" cy="842294"/>
          </a:xfrm>
          <a:prstGeom prst="rect">
            <a:avLst/>
          </a:prstGeom>
          <a:ln w="76200">
            <a:solidFill>
              <a:srgbClr val="FFC000"/>
            </a:solidFill>
          </a:ln>
        </p:spPr>
      </p:pic>
    </p:spTree>
    <p:extLst>
      <p:ext uri="{BB962C8B-B14F-4D97-AF65-F5344CB8AC3E}">
        <p14:creationId xmlns:p14="http://schemas.microsoft.com/office/powerpoint/2010/main" val="965763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8" name="Rectangle 70">
            <a:extLst>
              <a:ext uri="{FF2B5EF4-FFF2-40B4-BE49-F238E27FC236}">
                <a16:creationId xmlns:a16="http://schemas.microsoft.com/office/drawing/2014/main" id="{F3060C83-F051-4F0E-ABAD-AA0DFC48B21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49" name="Freeform: Shape 72">
            <a:extLst>
              <a:ext uri="{FF2B5EF4-FFF2-40B4-BE49-F238E27FC236}">
                <a16:creationId xmlns:a16="http://schemas.microsoft.com/office/drawing/2014/main" id="{83C98ABE-055B-441F-B07E-44F97F083C3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50" name="Rectangle 74">
            <a:extLst>
              <a:ext uri="{FF2B5EF4-FFF2-40B4-BE49-F238E27FC236}">
                <a16:creationId xmlns:a16="http://schemas.microsoft.com/office/drawing/2014/main" id="{29FDB030-9B49-4CED-8CCD-4D99382388A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51" name="Rectangle 76">
            <a:extLst>
              <a:ext uri="{FF2B5EF4-FFF2-40B4-BE49-F238E27FC236}">
                <a16:creationId xmlns:a16="http://schemas.microsoft.com/office/drawing/2014/main" id="{3783CA14-24A1-485C-8B30-D6A5D87987A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Shape 78">
            <a:extLst>
              <a:ext uri="{FF2B5EF4-FFF2-40B4-BE49-F238E27FC236}">
                <a16:creationId xmlns:a16="http://schemas.microsoft.com/office/drawing/2014/main" id="{9A97C86A-04D6-40F7-AE84-31AB43E6A84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Date Placeholder 1">
            <a:extLst>
              <a:ext uri="{FF2B5EF4-FFF2-40B4-BE49-F238E27FC236}">
                <a16:creationId xmlns:a16="http://schemas.microsoft.com/office/drawing/2014/main" id="{E19FD4FA-3702-4338-8F4F-BB7ECA2C8401}"/>
              </a:ext>
            </a:extLst>
          </p:cNvPr>
          <p:cNvSpPr>
            <a:spLocks noGrp="1"/>
          </p:cNvSpPr>
          <p:nvPr>
            <p:ph type="dt" sz="half" idx="10"/>
          </p:nvPr>
        </p:nvSpPr>
        <p:spPr>
          <a:xfrm>
            <a:off x="643467" y="6356350"/>
            <a:ext cx="2743200" cy="365125"/>
          </a:xfrm>
        </p:spPr>
        <p:txBody>
          <a:bodyPr>
            <a:normAutofit/>
          </a:bodyPr>
          <a:lstStyle/>
          <a:p>
            <a:pPr>
              <a:spcAft>
                <a:spcPts val="600"/>
              </a:spcAft>
            </a:pPr>
            <a:fld id="{548FF803-B2D8-432E-8B3A-33F8323C95A7}" type="datetime1">
              <a:rPr lang="en-US" smtClean="0"/>
              <a:pPr>
                <a:spcAft>
                  <a:spcPts val="600"/>
                </a:spcAft>
              </a:pPr>
              <a:t>6/3/2021</a:t>
            </a:fld>
            <a:endParaRPr lang="en-US"/>
          </a:p>
        </p:txBody>
      </p:sp>
      <p:sp>
        <p:nvSpPr>
          <p:cNvPr id="3" name="Footer Placeholder 2">
            <a:extLst>
              <a:ext uri="{FF2B5EF4-FFF2-40B4-BE49-F238E27FC236}">
                <a16:creationId xmlns:a16="http://schemas.microsoft.com/office/drawing/2014/main" id="{E528611D-B441-408C-A6C1-AD0855A0FC59}"/>
              </a:ext>
            </a:extLst>
          </p:cNvPr>
          <p:cNvSpPr>
            <a:spLocks noGrp="1"/>
          </p:cNvSpPr>
          <p:nvPr>
            <p:ph type="ftr" sz="quarter" idx="11"/>
          </p:nvPr>
        </p:nvSpPr>
        <p:spPr>
          <a:xfrm>
            <a:off x="4038600" y="6347924"/>
            <a:ext cx="4114800" cy="373551"/>
          </a:xfrm>
        </p:spPr>
        <p:txBody>
          <a:bodyPr>
            <a:normAutofit/>
          </a:bodyPr>
          <a:lstStyle/>
          <a:p>
            <a:pPr>
              <a:spcAft>
                <a:spcPts val="600"/>
              </a:spcAft>
            </a:pPr>
            <a:r>
              <a:rPr lang="en-US" dirty="0"/>
              <a:t>William H. Turner, PhD (c) June 2021</a:t>
            </a:r>
          </a:p>
        </p:txBody>
      </p:sp>
      <p:sp>
        <p:nvSpPr>
          <p:cNvPr id="4" name="Slide Number Placeholder 3">
            <a:extLst>
              <a:ext uri="{FF2B5EF4-FFF2-40B4-BE49-F238E27FC236}">
                <a16:creationId xmlns:a16="http://schemas.microsoft.com/office/drawing/2014/main" id="{9106DBD1-E6F3-46FC-AB28-B4E5FA416643}"/>
              </a:ext>
            </a:extLst>
          </p:cNvPr>
          <p:cNvSpPr>
            <a:spLocks noGrp="1"/>
          </p:cNvSpPr>
          <p:nvPr>
            <p:ph type="sldNum" sz="quarter" idx="12"/>
          </p:nvPr>
        </p:nvSpPr>
        <p:spPr>
          <a:xfrm>
            <a:off x="8805333" y="6356350"/>
            <a:ext cx="2743200" cy="365125"/>
          </a:xfrm>
        </p:spPr>
        <p:txBody>
          <a:bodyPr>
            <a:normAutofit/>
          </a:bodyPr>
          <a:lstStyle/>
          <a:p>
            <a:pPr>
              <a:spcAft>
                <a:spcPts val="600"/>
              </a:spcAft>
            </a:pPr>
            <a:fld id="{6AA742EF-1849-401A-9C93-306C15253418}" type="slidenum">
              <a:rPr lang="en-US" smtClean="0"/>
              <a:pPr>
                <a:spcAft>
                  <a:spcPts val="600"/>
                </a:spcAft>
              </a:pPr>
              <a:t>5</a:t>
            </a:fld>
            <a:endParaRPr lang="en-US"/>
          </a:p>
        </p:txBody>
      </p:sp>
      <p:sp>
        <p:nvSpPr>
          <p:cNvPr id="81" name="Isosceles Triangle 80">
            <a:extLst>
              <a:ext uri="{FF2B5EF4-FFF2-40B4-BE49-F238E27FC236}">
                <a16:creationId xmlns:a16="http://schemas.microsoft.com/office/drawing/2014/main" id="{FF9F2414-84E8-453E-B1F3-389FDE8192D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a:extLst>
              <a:ext uri="{FF2B5EF4-FFF2-40B4-BE49-F238E27FC236}">
                <a16:creationId xmlns:a16="http://schemas.microsoft.com/office/drawing/2014/main" id="{E89F4F3F-2B5C-40E3-868D-912ABAC111B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424342" y="154273"/>
            <a:ext cx="7491355" cy="284671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83" name="Isosceles Triangle 82">
            <a:extLst>
              <a:ext uri="{FF2B5EF4-FFF2-40B4-BE49-F238E27FC236}">
                <a16:creationId xmlns:a16="http://schemas.microsoft.com/office/drawing/2014/main" id="{3ECA69A1-7536-43AC-85EF-C7106179F5E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6269E35-12B1-4ED7-9A64-8E984B4E2DF3}"/>
              </a:ext>
            </a:extLst>
          </p:cNvPr>
          <p:cNvSpPr/>
          <p:nvPr/>
        </p:nvSpPr>
        <p:spPr>
          <a:xfrm>
            <a:off x="365233" y="4479532"/>
            <a:ext cx="1856598" cy="769441"/>
          </a:xfrm>
          <a:prstGeom prst="rect">
            <a:avLst/>
          </a:prstGeom>
          <a:noFill/>
          <a:ln w="76200">
            <a:solidFill>
              <a:srgbClr val="FF0000"/>
            </a:solidFill>
          </a:ln>
        </p:spPr>
        <p:txBody>
          <a:bodyPr wrap="none" lIns="91440" tIns="45720" rIns="91440" bIns="45720">
            <a:spAutoFit/>
          </a:bodyPr>
          <a:lstStyle/>
          <a:p>
            <a:pPr algn="ctr"/>
            <a:r>
              <a:rPr lang="en-US" sz="4400" b="0" cap="none" spc="0" dirty="0">
                <a:ln w="0"/>
                <a:solidFill>
                  <a:schemeClr val="tx1"/>
                </a:solidFill>
                <a:effectLst>
                  <a:outerShdw blurRad="38100" dist="19050" dir="2700000" algn="tl" rotWithShape="0">
                    <a:schemeClr val="dk1">
                      <a:alpha val="40000"/>
                    </a:schemeClr>
                  </a:outerShdw>
                </a:effectLst>
              </a:rPr>
              <a:t>Shiloh?</a:t>
            </a:r>
          </a:p>
        </p:txBody>
      </p:sp>
      <p:sp>
        <p:nvSpPr>
          <p:cNvPr id="19" name="Rectangle 18">
            <a:extLst>
              <a:ext uri="{FF2B5EF4-FFF2-40B4-BE49-F238E27FC236}">
                <a16:creationId xmlns:a16="http://schemas.microsoft.com/office/drawing/2014/main" id="{F6B87801-5AAE-486D-8646-8A3FEE5B289C}"/>
              </a:ext>
            </a:extLst>
          </p:cNvPr>
          <p:cNvSpPr/>
          <p:nvPr/>
        </p:nvSpPr>
        <p:spPr>
          <a:xfrm>
            <a:off x="340066" y="1061929"/>
            <a:ext cx="2340000" cy="769441"/>
          </a:xfrm>
          <a:prstGeom prst="rect">
            <a:avLst/>
          </a:prstGeom>
          <a:noFill/>
          <a:ln w="76200">
            <a:solidFill>
              <a:schemeClr val="tx1"/>
            </a:solidFill>
          </a:ln>
        </p:spPr>
        <p:txBody>
          <a:bodyPr wrap="none" lIns="91440" tIns="45720" rIns="91440" bIns="45720">
            <a:spAutoFit/>
          </a:bodyPr>
          <a:lstStyle/>
          <a:p>
            <a:pPr algn="ctr"/>
            <a:r>
              <a:rPr lang="en-US" sz="4400" dirty="0">
                <a:ln w="0"/>
                <a:effectLst>
                  <a:outerShdw blurRad="38100" dist="19050" dir="2700000" algn="tl" rotWithShape="0">
                    <a:schemeClr val="dk1">
                      <a:alpha val="40000"/>
                    </a:schemeClr>
                  </a:outerShdw>
                </a:effectLst>
              </a:rPr>
              <a:t>Burton St</a:t>
            </a:r>
            <a:endParaRPr lang="en-US" sz="4400" b="0" cap="none" spc="0" dirty="0">
              <a:ln w="0"/>
              <a:solidFill>
                <a:schemeClr val="tx1"/>
              </a:solidFill>
              <a:effectLst>
                <a:outerShdw blurRad="38100" dist="19050" dir="2700000" algn="tl" rotWithShape="0">
                  <a:schemeClr val="dk1">
                    <a:alpha val="40000"/>
                  </a:schemeClr>
                </a:outerShdw>
              </a:effectLst>
            </a:endParaRPr>
          </a:p>
        </p:txBody>
      </p:sp>
      <p:sp>
        <p:nvSpPr>
          <p:cNvPr id="20" name="Rectangle 19">
            <a:extLst>
              <a:ext uri="{FF2B5EF4-FFF2-40B4-BE49-F238E27FC236}">
                <a16:creationId xmlns:a16="http://schemas.microsoft.com/office/drawing/2014/main" id="{D30C0E56-7A1D-4055-BE89-1FA45899F08B}"/>
              </a:ext>
            </a:extLst>
          </p:cNvPr>
          <p:cNvSpPr/>
          <p:nvPr/>
        </p:nvSpPr>
        <p:spPr>
          <a:xfrm>
            <a:off x="343257" y="2148988"/>
            <a:ext cx="2123017" cy="769441"/>
          </a:xfrm>
          <a:prstGeom prst="rect">
            <a:avLst/>
          </a:prstGeom>
          <a:noFill/>
          <a:ln w="76200">
            <a:solidFill>
              <a:srgbClr val="00B050"/>
            </a:solidFill>
          </a:ln>
        </p:spPr>
        <p:txBody>
          <a:bodyPr wrap="none" lIns="91440" tIns="45720" rIns="91440" bIns="45720">
            <a:spAutoFit/>
          </a:bodyPr>
          <a:lstStyle/>
          <a:p>
            <a:pPr algn="ctr"/>
            <a:r>
              <a:rPr lang="en-US" sz="4400" b="0" cap="none" spc="0" dirty="0">
                <a:ln w="0"/>
                <a:solidFill>
                  <a:schemeClr val="tx1"/>
                </a:solidFill>
                <a:effectLst>
                  <a:outerShdw blurRad="38100" dist="19050" dir="2700000" algn="tl" rotWithShape="0">
                    <a:schemeClr val="dk1">
                      <a:alpha val="40000"/>
                    </a:schemeClr>
                  </a:outerShdw>
                </a:effectLst>
              </a:rPr>
              <a:t>East End</a:t>
            </a:r>
          </a:p>
        </p:txBody>
      </p:sp>
      <p:sp>
        <p:nvSpPr>
          <p:cNvPr id="22" name="Rectangle 21">
            <a:extLst>
              <a:ext uri="{FF2B5EF4-FFF2-40B4-BE49-F238E27FC236}">
                <a16:creationId xmlns:a16="http://schemas.microsoft.com/office/drawing/2014/main" id="{1AB8004F-AF96-4788-AA67-80E30F6DB00E}"/>
              </a:ext>
            </a:extLst>
          </p:cNvPr>
          <p:cNvSpPr/>
          <p:nvPr/>
        </p:nvSpPr>
        <p:spPr>
          <a:xfrm>
            <a:off x="351646" y="3372157"/>
            <a:ext cx="2714205" cy="769441"/>
          </a:xfrm>
          <a:prstGeom prst="rect">
            <a:avLst/>
          </a:prstGeom>
          <a:noFill/>
          <a:ln w="76200">
            <a:solidFill>
              <a:srgbClr val="FF0000"/>
            </a:solidFill>
          </a:ln>
        </p:spPr>
        <p:txBody>
          <a:bodyPr wrap="square" lIns="91440" tIns="45720" rIns="91440" bIns="45720">
            <a:spAutoFit/>
          </a:bodyPr>
          <a:lstStyle/>
          <a:p>
            <a:pPr algn="ctr"/>
            <a:r>
              <a:rPr lang="en-US" sz="4400" b="0" cap="none" spc="0" dirty="0">
                <a:ln w="0"/>
                <a:solidFill>
                  <a:schemeClr val="tx1"/>
                </a:solidFill>
                <a:effectLst>
                  <a:outerShdw blurRad="38100" dist="19050" dir="2700000" algn="tl" rotWithShape="0">
                    <a:schemeClr val="dk1">
                      <a:alpha val="40000"/>
                    </a:schemeClr>
                  </a:outerShdw>
                </a:effectLst>
              </a:rPr>
              <a:t>Southside?</a:t>
            </a:r>
          </a:p>
        </p:txBody>
      </p:sp>
      <p:sp>
        <p:nvSpPr>
          <p:cNvPr id="23" name="Rectangle 22">
            <a:extLst>
              <a:ext uri="{FF2B5EF4-FFF2-40B4-BE49-F238E27FC236}">
                <a16:creationId xmlns:a16="http://schemas.microsoft.com/office/drawing/2014/main" id="{9554C4A2-3AC2-46CA-B0E3-F2218F947B25}"/>
              </a:ext>
            </a:extLst>
          </p:cNvPr>
          <p:cNvSpPr/>
          <p:nvPr/>
        </p:nvSpPr>
        <p:spPr>
          <a:xfrm>
            <a:off x="371828" y="5494448"/>
            <a:ext cx="3286477" cy="769441"/>
          </a:xfrm>
          <a:prstGeom prst="rect">
            <a:avLst/>
          </a:prstGeom>
          <a:noFill/>
          <a:ln w="76200">
            <a:solidFill>
              <a:schemeClr val="tx1"/>
            </a:solidFill>
          </a:ln>
        </p:spPr>
        <p:txBody>
          <a:bodyPr wrap="square" lIns="91440" tIns="45720" rIns="91440" bIns="45720">
            <a:spAutoFit/>
          </a:bodyPr>
          <a:lstStyle/>
          <a:p>
            <a:pPr algn="ctr"/>
            <a:r>
              <a:rPr lang="en-US" sz="4400" b="0" cap="none" spc="0" dirty="0">
                <a:ln w="0"/>
                <a:solidFill>
                  <a:schemeClr val="tx1"/>
                </a:solidFill>
                <a:effectLst>
                  <a:outerShdw blurRad="38100" dist="19050" dir="2700000" algn="tl" rotWithShape="0">
                    <a:schemeClr val="dk1">
                      <a:alpha val="40000"/>
                    </a:schemeClr>
                  </a:outerShdw>
                </a:effectLst>
              </a:rPr>
              <a:t>Stumptown?</a:t>
            </a:r>
          </a:p>
        </p:txBody>
      </p:sp>
      <p:sp>
        <p:nvSpPr>
          <p:cNvPr id="5" name="Right Brace 4">
            <a:extLst>
              <a:ext uri="{FF2B5EF4-FFF2-40B4-BE49-F238E27FC236}">
                <a16:creationId xmlns:a16="http://schemas.microsoft.com/office/drawing/2014/main" id="{95D9708C-F592-448E-A52F-77EB82F358E7}"/>
              </a:ext>
            </a:extLst>
          </p:cNvPr>
          <p:cNvSpPr/>
          <p:nvPr/>
        </p:nvSpPr>
        <p:spPr>
          <a:xfrm>
            <a:off x="3649344" y="512759"/>
            <a:ext cx="329279" cy="5751130"/>
          </a:xfrm>
          <a:prstGeom prst="rightBrace">
            <a:avLst>
              <a:gd name="adj1" fmla="val 8333"/>
              <a:gd name="adj2" fmla="val 46116"/>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64FAEEA3-629D-439B-84E0-B705795518F9}"/>
              </a:ext>
            </a:extLst>
          </p:cNvPr>
          <p:cNvCxnSpPr>
            <a:cxnSpLocks/>
          </p:cNvCxnSpPr>
          <p:nvPr/>
        </p:nvCxnSpPr>
        <p:spPr>
          <a:xfrm flipV="1">
            <a:off x="3815644" y="1201175"/>
            <a:ext cx="1840450" cy="428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3092AAD2-46DB-40CC-90E5-CEA90502A3D8}"/>
              </a:ext>
            </a:extLst>
          </p:cNvPr>
          <p:cNvSpPr txBox="1"/>
          <p:nvPr/>
        </p:nvSpPr>
        <p:spPr>
          <a:xfrm>
            <a:off x="3838727" y="3025153"/>
            <a:ext cx="329278" cy="420996"/>
          </a:xfrm>
          <a:prstGeom prst="rect">
            <a:avLst/>
          </a:prstGeom>
          <a:solidFill>
            <a:schemeClr val="bg1"/>
          </a:solidFill>
        </p:spPr>
        <p:txBody>
          <a:bodyPr wrap="square" rtlCol="0">
            <a:spAutoFit/>
          </a:bodyPr>
          <a:lstStyle/>
          <a:p>
            <a:endParaRPr lang="en-US" dirty="0"/>
          </a:p>
        </p:txBody>
      </p:sp>
      <p:sp>
        <p:nvSpPr>
          <p:cNvPr id="32" name="TextBox 31">
            <a:extLst>
              <a:ext uri="{FF2B5EF4-FFF2-40B4-BE49-F238E27FC236}">
                <a16:creationId xmlns:a16="http://schemas.microsoft.com/office/drawing/2014/main" id="{33920426-194F-42D1-998A-C646812567EA}"/>
              </a:ext>
            </a:extLst>
          </p:cNvPr>
          <p:cNvSpPr txBox="1"/>
          <p:nvPr/>
        </p:nvSpPr>
        <p:spPr>
          <a:xfrm>
            <a:off x="3688413" y="1792125"/>
            <a:ext cx="3969129" cy="3170099"/>
          </a:xfrm>
          <a:prstGeom prst="rect">
            <a:avLst/>
          </a:prstGeom>
          <a:solidFill>
            <a:srgbClr val="FFC000"/>
          </a:solidFill>
        </p:spPr>
        <p:txBody>
          <a:bodyPr wrap="square">
            <a:spAutoFit/>
          </a:bodyPr>
          <a:lstStyle/>
          <a:p>
            <a:r>
              <a:rPr lang="en-US" b="1" i="0" dirty="0">
                <a:solidFill>
                  <a:srgbClr val="000000"/>
                </a:solidFill>
                <a:effectLst/>
                <a:latin typeface="Times New Roman" panose="02020603050405020304" pitchFamily="18" charset="0"/>
                <a:cs typeface="Times New Roman" panose="02020603050405020304" pitchFamily="18" charset="0"/>
              </a:rPr>
              <a:t>“When you study </a:t>
            </a:r>
            <a:r>
              <a:rPr lang="en-US" sz="2000" b="1" i="0" dirty="0">
                <a:solidFill>
                  <a:srgbClr val="FF0000"/>
                </a:solidFill>
                <a:effectLst/>
                <a:latin typeface="Times New Roman" panose="02020603050405020304" pitchFamily="18" charset="0"/>
                <a:cs typeface="Times New Roman" panose="02020603050405020304" pitchFamily="18" charset="0"/>
              </a:rPr>
              <a:t>Asheville</a:t>
            </a:r>
            <a:r>
              <a:rPr lang="en-US" b="1" i="0" dirty="0">
                <a:solidFill>
                  <a:srgbClr val="000000"/>
                </a:solidFill>
                <a:effectLst/>
                <a:latin typeface="Times New Roman" panose="02020603050405020304" pitchFamily="18" charset="0"/>
                <a:cs typeface="Times New Roman" panose="02020603050405020304" pitchFamily="18" charset="0"/>
              </a:rPr>
              <a:t>, you see this bustling town in the heart of the Appalachian Mountains with an African American community that is </a:t>
            </a:r>
            <a:r>
              <a:rPr lang="en-US" b="1" i="1" dirty="0">
                <a:solidFill>
                  <a:srgbClr val="000000"/>
                </a:solidFill>
                <a:effectLst/>
                <a:latin typeface="Times New Roman" panose="02020603050405020304" pitchFamily="18" charset="0"/>
                <a:cs typeface="Times New Roman" panose="02020603050405020304" pitchFamily="18" charset="0"/>
              </a:rPr>
              <a:t>not</a:t>
            </a:r>
            <a:r>
              <a:rPr lang="en-US" b="1" i="0" dirty="0">
                <a:solidFill>
                  <a:srgbClr val="000000"/>
                </a:solidFill>
                <a:effectLst/>
                <a:latin typeface="Times New Roman" panose="02020603050405020304" pitchFamily="18" charset="0"/>
                <a:cs typeface="Times New Roman" panose="02020603050405020304" pitchFamily="18" charset="0"/>
              </a:rPr>
              <a:t> isolated from the rest of the town,” Waters says. “They’re actively engaged in what’s happening there, so much so that they’re coming up with their own ideas about what they want to do.”</a:t>
            </a:r>
          </a:p>
          <a:p>
            <a:endParaRPr lang="en-US" b="1" dirty="0">
              <a:solidFill>
                <a:srgbClr val="000000"/>
              </a:solidFill>
              <a:latin typeface="Times New Roman" panose="02020603050405020304" pitchFamily="18" charset="0"/>
              <a:cs typeface="Times New Roman" panose="02020603050405020304" pitchFamily="18" charset="0"/>
            </a:endParaRPr>
          </a:p>
        </p:txBody>
      </p:sp>
      <p:sp>
        <p:nvSpPr>
          <p:cNvPr id="36" name="TextBox 35">
            <a:extLst>
              <a:ext uri="{FF2B5EF4-FFF2-40B4-BE49-F238E27FC236}">
                <a16:creationId xmlns:a16="http://schemas.microsoft.com/office/drawing/2014/main" id="{BDD2E07D-2E6C-4628-B2C4-3D1CF8CEBBF4}"/>
              </a:ext>
            </a:extLst>
          </p:cNvPr>
          <p:cNvSpPr txBox="1"/>
          <p:nvPr/>
        </p:nvSpPr>
        <p:spPr>
          <a:xfrm>
            <a:off x="757980" y="151960"/>
            <a:ext cx="6098796" cy="369332"/>
          </a:xfrm>
          <a:prstGeom prst="rect">
            <a:avLst/>
          </a:prstGeom>
          <a:solidFill>
            <a:srgbClr val="FFC000"/>
          </a:solidFill>
        </p:spPr>
        <p:txBody>
          <a:bodyPr wrap="square">
            <a:spAutoFit/>
          </a:bodyPr>
          <a:lstStyle/>
          <a:p>
            <a:r>
              <a:rPr lang="en-US" b="1" i="0" dirty="0">
                <a:solidFill>
                  <a:srgbClr val="000000"/>
                </a:solidFill>
                <a:effectLst/>
                <a:latin typeface="Endeavors Body"/>
              </a:rPr>
              <a:t>Institute for Historical Research and Education</a:t>
            </a:r>
            <a:endParaRPr lang="en-US" b="1" dirty="0"/>
          </a:p>
        </p:txBody>
      </p:sp>
      <p:pic>
        <p:nvPicPr>
          <p:cNvPr id="12" name="Picture 4">
            <a:extLst>
              <a:ext uri="{FF2B5EF4-FFF2-40B4-BE49-F238E27FC236}">
                <a16:creationId xmlns:a16="http://schemas.microsoft.com/office/drawing/2014/main" id="{455995DD-72DE-4D76-8453-BA80AD94B4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5214" y="2563593"/>
            <a:ext cx="4038404" cy="2705731"/>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1D4F26EF-F4D9-41A9-8DE9-ABF282E4DB00}"/>
              </a:ext>
            </a:extLst>
          </p:cNvPr>
          <p:cNvSpPr txBox="1"/>
          <p:nvPr/>
        </p:nvSpPr>
        <p:spPr>
          <a:xfrm>
            <a:off x="7955214" y="2563593"/>
            <a:ext cx="1826349" cy="2705731"/>
          </a:xfrm>
          <a:prstGeom prst="rect">
            <a:avLst/>
          </a:prstGeom>
          <a:solidFill>
            <a:schemeClr val="bg1"/>
          </a:solidFill>
        </p:spPr>
        <p:txBody>
          <a:bodyPr wrap="square" rtlCol="0">
            <a:spAutoFit/>
          </a:bodyPr>
          <a:lstStyle/>
          <a:p>
            <a:endParaRPr lang="en-US" dirty="0"/>
          </a:p>
        </p:txBody>
      </p:sp>
      <p:sp>
        <p:nvSpPr>
          <p:cNvPr id="14" name="Arrow: Striped Right 13">
            <a:extLst>
              <a:ext uri="{FF2B5EF4-FFF2-40B4-BE49-F238E27FC236}">
                <a16:creationId xmlns:a16="http://schemas.microsoft.com/office/drawing/2014/main" id="{3AA684AA-AE3E-4850-B1A2-A0CAF3079841}"/>
              </a:ext>
            </a:extLst>
          </p:cNvPr>
          <p:cNvSpPr/>
          <p:nvPr/>
        </p:nvSpPr>
        <p:spPr>
          <a:xfrm>
            <a:off x="7700041" y="3327930"/>
            <a:ext cx="2559695" cy="2130466"/>
          </a:xfrm>
          <a:prstGeom prst="striped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i="1" dirty="0">
                <a:solidFill>
                  <a:srgbClr val="000000"/>
                </a:solidFill>
                <a:latin typeface="Times New Roman" panose="02020603050405020304" pitchFamily="18" charset="0"/>
                <a:cs typeface="Times New Roman" panose="02020603050405020304" pitchFamily="18" charset="0"/>
              </a:rPr>
              <a:t>More than Biltmore</a:t>
            </a:r>
            <a:r>
              <a:rPr lang="en-US" b="1" dirty="0">
                <a:solidFill>
                  <a:srgbClr val="000000"/>
                </a:solidFill>
                <a:latin typeface="Times New Roman" panose="02020603050405020304" pitchFamily="18" charset="0"/>
                <a:cs typeface="Times New Roman" panose="02020603050405020304" pitchFamily="18" charset="0"/>
              </a:rPr>
              <a:t>. </a:t>
            </a:r>
            <a:r>
              <a:rPr lang="en-US" sz="1600" b="1" dirty="0">
                <a:solidFill>
                  <a:srgbClr val="000000"/>
                </a:solidFill>
                <a:latin typeface="Times New Roman" panose="02020603050405020304" pitchFamily="18" charset="0"/>
                <a:cs typeface="Times New Roman" panose="02020603050405020304" pitchFamily="18" charset="0"/>
              </a:rPr>
              <a:t>September 1, 2009. by Mark Derewicz</a:t>
            </a:r>
          </a:p>
          <a:p>
            <a:r>
              <a:rPr lang="en-US" sz="1600" b="1" u="sng" dirty="0">
                <a:solidFill>
                  <a:srgbClr val="000000"/>
                </a:solidFill>
                <a:latin typeface="Times New Roman" panose="02020603050405020304" pitchFamily="18" charset="0"/>
                <a:cs typeface="Times New Roman" panose="02020603050405020304" pitchFamily="18" charset="0"/>
              </a:rPr>
              <a:t>Endeavors: Research and Creativity at UNC</a:t>
            </a:r>
            <a:endParaRPr lang="en-US" sz="1600" b="1" u="sng" dirty="0">
              <a:latin typeface="Times New Roman" panose="02020603050405020304" pitchFamily="18" charset="0"/>
              <a:cs typeface="Times New Roman" panose="02020603050405020304" pitchFamily="18" charset="0"/>
            </a:endParaRPr>
          </a:p>
        </p:txBody>
      </p:sp>
      <p:cxnSp>
        <p:nvCxnSpPr>
          <p:cNvPr id="16" name="Straight Connector 15">
            <a:extLst>
              <a:ext uri="{FF2B5EF4-FFF2-40B4-BE49-F238E27FC236}">
                <a16:creationId xmlns:a16="http://schemas.microsoft.com/office/drawing/2014/main" id="{6EE4E463-9C8D-4E19-9E8F-15A9C7C8FD82}"/>
              </a:ext>
            </a:extLst>
          </p:cNvPr>
          <p:cNvCxnSpPr>
            <a:cxnSpLocks/>
          </p:cNvCxnSpPr>
          <p:nvPr/>
        </p:nvCxnSpPr>
        <p:spPr>
          <a:xfrm>
            <a:off x="334868" y="1061929"/>
            <a:ext cx="5198" cy="5285995"/>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3663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Placeholder 4" descr="MappfAppalachianRegionARCTurner2008.gif">
            <a:extLst>
              <a:ext uri="{FF2B5EF4-FFF2-40B4-BE49-F238E27FC236}">
                <a16:creationId xmlns:a16="http://schemas.microsoft.com/office/drawing/2014/main" id="{B0678C36-E5BC-4AFE-805A-3145AF0B685A}"/>
              </a:ext>
            </a:extLst>
          </p:cNvPr>
          <p:cNvPicPr>
            <a:picLocks noChangeAspect="1"/>
          </p:cNvPicPr>
          <p:nvPr/>
        </p:nvPicPr>
        <p:blipFill>
          <a:blip r:embed="rId2">
            <a:extLst>
              <a:ext uri="{28A0092B-C50C-407E-A947-70E740481C1C}">
                <a14:useLocalDpi xmlns:a14="http://schemas.microsoft.com/office/drawing/2010/main" val="0"/>
              </a:ext>
            </a:extLst>
          </a:blip>
          <a:srcRect t="13461" b="13461"/>
          <a:stretch>
            <a:fillRect/>
          </a:stretch>
        </p:blipFill>
        <p:spPr bwMode="auto">
          <a:xfrm>
            <a:off x="3733800" y="457200"/>
            <a:ext cx="61722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Box 5">
            <a:extLst>
              <a:ext uri="{FF2B5EF4-FFF2-40B4-BE49-F238E27FC236}">
                <a16:creationId xmlns:a16="http://schemas.microsoft.com/office/drawing/2014/main" id="{20722909-1890-417E-9C88-F08B99175A82}"/>
              </a:ext>
            </a:extLst>
          </p:cNvPr>
          <p:cNvSpPr txBox="1">
            <a:spLocks noChangeArrowheads="1"/>
          </p:cNvSpPr>
          <p:nvPr/>
        </p:nvSpPr>
        <p:spPr bwMode="auto">
          <a:xfrm>
            <a:off x="4666376" y="5383536"/>
            <a:ext cx="1219200" cy="33855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solidFill>
                  <a:schemeClr val="bg1"/>
                </a:solidFill>
                <a:latin typeface="Arial" panose="020B0604020202020204" pitchFamily="34" charset="0"/>
              </a:rPr>
              <a:t>Huntsville</a:t>
            </a:r>
          </a:p>
        </p:txBody>
      </p:sp>
      <p:sp>
        <p:nvSpPr>
          <p:cNvPr id="17414" name="TextBox 7">
            <a:extLst>
              <a:ext uri="{FF2B5EF4-FFF2-40B4-BE49-F238E27FC236}">
                <a16:creationId xmlns:a16="http://schemas.microsoft.com/office/drawing/2014/main" id="{F4DE7D4F-0FC2-4E5F-9A7F-3E230DBFDAF2}"/>
              </a:ext>
            </a:extLst>
          </p:cNvPr>
          <p:cNvSpPr txBox="1">
            <a:spLocks noChangeArrowheads="1"/>
          </p:cNvSpPr>
          <p:nvPr/>
        </p:nvSpPr>
        <p:spPr bwMode="auto">
          <a:xfrm>
            <a:off x="7979765" y="3947111"/>
            <a:ext cx="1752600" cy="33855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solidFill>
                  <a:schemeClr val="bg1"/>
                </a:solidFill>
                <a:latin typeface="Arial" panose="020B0604020202020204" pitchFamily="34" charset="0"/>
              </a:rPr>
              <a:t>Winston-Salem</a:t>
            </a:r>
          </a:p>
        </p:txBody>
      </p:sp>
      <p:sp>
        <p:nvSpPr>
          <p:cNvPr id="17415" name="TextBox 8">
            <a:extLst>
              <a:ext uri="{FF2B5EF4-FFF2-40B4-BE49-F238E27FC236}">
                <a16:creationId xmlns:a16="http://schemas.microsoft.com/office/drawing/2014/main" id="{272858E8-A9C3-4BF9-A0A4-59B43E7C0284}"/>
              </a:ext>
            </a:extLst>
          </p:cNvPr>
          <p:cNvSpPr txBox="1">
            <a:spLocks noChangeArrowheads="1"/>
          </p:cNvSpPr>
          <p:nvPr/>
        </p:nvSpPr>
        <p:spPr bwMode="auto">
          <a:xfrm>
            <a:off x="4343400" y="4038600"/>
            <a:ext cx="1219200" cy="33855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solidFill>
                  <a:schemeClr val="bg1"/>
                </a:solidFill>
                <a:latin typeface="Arial" panose="020B0604020202020204" pitchFamily="34" charset="0"/>
              </a:rPr>
              <a:t>Knoxville</a:t>
            </a:r>
          </a:p>
        </p:txBody>
      </p:sp>
      <p:sp>
        <p:nvSpPr>
          <p:cNvPr id="17417" name="TextBox 10">
            <a:extLst>
              <a:ext uri="{FF2B5EF4-FFF2-40B4-BE49-F238E27FC236}">
                <a16:creationId xmlns:a16="http://schemas.microsoft.com/office/drawing/2014/main" id="{1AEA26D4-3D87-4D18-BBEC-55BFCF67B74C}"/>
              </a:ext>
            </a:extLst>
          </p:cNvPr>
          <p:cNvSpPr txBox="1">
            <a:spLocks noChangeArrowheads="1"/>
          </p:cNvSpPr>
          <p:nvPr/>
        </p:nvSpPr>
        <p:spPr bwMode="auto">
          <a:xfrm>
            <a:off x="3999088" y="3091549"/>
            <a:ext cx="2968841" cy="30777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chemeClr val="bg1"/>
                </a:solidFill>
                <a:latin typeface="Arial" panose="020B0604020202020204" pitchFamily="34" charset="0"/>
              </a:rPr>
              <a:t>Bristol/Kingsport/Johnson City, TN</a:t>
            </a:r>
          </a:p>
        </p:txBody>
      </p:sp>
      <p:sp>
        <p:nvSpPr>
          <p:cNvPr id="17418" name="TextBox 11">
            <a:extLst>
              <a:ext uri="{FF2B5EF4-FFF2-40B4-BE49-F238E27FC236}">
                <a16:creationId xmlns:a16="http://schemas.microsoft.com/office/drawing/2014/main" id="{BAE65CAB-5B9A-49AA-AF5D-5DF1F1E532CD}"/>
              </a:ext>
            </a:extLst>
          </p:cNvPr>
          <p:cNvSpPr txBox="1">
            <a:spLocks noChangeArrowheads="1"/>
          </p:cNvSpPr>
          <p:nvPr/>
        </p:nvSpPr>
        <p:spPr bwMode="auto">
          <a:xfrm>
            <a:off x="7183438" y="5614989"/>
            <a:ext cx="1219200" cy="33855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solidFill>
                  <a:schemeClr val="bg1"/>
                </a:solidFill>
                <a:latin typeface="Arial" panose="020B0604020202020204" pitchFamily="34" charset="0"/>
              </a:rPr>
              <a:t>Greenville</a:t>
            </a:r>
          </a:p>
        </p:txBody>
      </p:sp>
      <p:sp>
        <p:nvSpPr>
          <p:cNvPr id="17420" name="TextBox 13">
            <a:extLst>
              <a:ext uri="{FF2B5EF4-FFF2-40B4-BE49-F238E27FC236}">
                <a16:creationId xmlns:a16="http://schemas.microsoft.com/office/drawing/2014/main" id="{F07B85E2-2980-4875-B510-2DFF7E0607CD}"/>
              </a:ext>
            </a:extLst>
          </p:cNvPr>
          <p:cNvSpPr txBox="1">
            <a:spLocks noChangeArrowheads="1"/>
          </p:cNvSpPr>
          <p:nvPr/>
        </p:nvSpPr>
        <p:spPr bwMode="auto">
          <a:xfrm>
            <a:off x="7010400" y="2133600"/>
            <a:ext cx="1524000" cy="33855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solidFill>
                  <a:schemeClr val="bg1"/>
                </a:solidFill>
                <a:latin typeface="Arial" panose="020B0604020202020204" pitchFamily="34" charset="0"/>
              </a:rPr>
              <a:t>Charleston</a:t>
            </a:r>
          </a:p>
        </p:txBody>
      </p:sp>
      <p:sp>
        <p:nvSpPr>
          <p:cNvPr id="17422" name="TextBox 15">
            <a:extLst>
              <a:ext uri="{FF2B5EF4-FFF2-40B4-BE49-F238E27FC236}">
                <a16:creationId xmlns:a16="http://schemas.microsoft.com/office/drawing/2014/main" id="{BCE29734-6CCE-4A87-90F8-3136DEEB91CC}"/>
              </a:ext>
            </a:extLst>
          </p:cNvPr>
          <p:cNvSpPr txBox="1">
            <a:spLocks noChangeArrowheads="1"/>
          </p:cNvSpPr>
          <p:nvPr/>
        </p:nvSpPr>
        <p:spPr bwMode="auto">
          <a:xfrm>
            <a:off x="8402638" y="2523277"/>
            <a:ext cx="1447800" cy="33855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solidFill>
                  <a:schemeClr val="bg1"/>
                </a:solidFill>
                <a:latin typeface="Arial" panose="020B0604020202020204" pitchFamily="34" charset="0"/>
              </a:rPr>
              <a:t>Huntington</a:t>
            </a:r>
          </a:p>
        </p:txBody>
      </p:sp>
      <p:cxnSp>
        <p:nvCxnSpPr>
          <p:cNvPr id="19" name="Straight Arrow Connector 18">
            <a:extLst>
              <a:ext uri="{FF2B5EF4-FFF2-40B4-BE49-F238E27FC236}">
                <a16:creationId xmlns:a16="http://schemas.microsoft.com/office/drawing/2014/main" id="{EFB82412-6C0F-4C9A-B941-767F4BA25D60}"/>
              </a:ext>
            </a:extLst>
          </p:cNvPr>
          <p:cNvCxnSpPr>
            <a:cxnSpLocks/>
          </p:cNvCxnSpPr>
          <p:nvPr/>
        </p:nvCxnSpPr>
        <p:spPr>
          <a:xfrm flipV="1">
            <a:off x="5257800" y="5139612"/>
            <a:ext cx="0" cy="38034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1B993D92-6F97-4322-AF1F-B29204B9130B}"/>
              </a:ext>
            </a:extLst>
          </p:cNvPr>
          <p:cNvCxnSpPr>
            <a:cxnSpLocks/>
          </p:cNvCxnSpPr>
          <p:nvPr/>
        </p:nvCxnSpPr>
        <p:spPr>
          <a:xfrm>
            <a:off x="7545389" y="2439989"/>
            <a:ext cx="0" cy="51911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ECA34E18-9915-4112-9927-DC2F7DA6BE61}"/>
              </a:ext>
            </a:extLst>
          </p:cNvPr>
          <p:cNvCxnSpPr>
            <a:cxnSpLocks/>
          </p:cNvCxnSpPr>
          <p:nvPr/>
        </p:nvCxnSpPr>
        <p:spPr>
          <a:xfrm flipH="1">
            <a:off x="7048500" y="2770188"/>
            <a:ext cx="1482726" cy="2976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310625E7-C417-4FCC-96C6-E8DFF9B528E5}"/>
              </a:ext>
            </a:extLst>
          </p:cNvPr>
          <p:cNvCxnSpPr>
            <a:cxnSpLocks/>
          </p:cNvCxnSpPr>
          <p:nvPr/>
        </p:nvCxnSpPr>
        <p:spPr>
          <a:xfrm flipH="1">
            <a:off x="6967930" y="3646804"/>
            <a:ext cx="38100" cy="90472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66309517-23B5-4E1E-A416-9B0FB9F3B461}"/>
              </a:ext>
            </a:extLst>
          </p:cNvPr>
          <p:cNvCxnSpPr>
            <a:cxnSpLocks/>
            <a:stCxn id="17415" idx="3"/>
          </p:cNvCxnSpPr>
          <p:nvPr/>
        </p:nvCxnSpPr>
        <p:spPr>
          <a:xfrm>
            <a:off x="5562600" y="4207877"/>
            <a:ext cx="910031" cy="2288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74A8FDE5-FFB4-451E-901E-07149F805E91}"/>
              </a:ext>
            </a:extLst>
          </p:cNvPr>
          <p:cNvCxnSpPr>
            <a:cxnSpLocks/>
          </p:cNvCxnSpPr>
          <p:nvPr/>
        </p:nvCxnSpPr>
        <p:spPr>
          <a:xfrm flipH="1">
            <a:off x="6663130" y="3402158"/>
            <a:ext cx="1" cy="74800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65D7AFB7-541B-40CA-A3E1-5B72A8A105E7}"/>
              </a:ext>
            </a:extLst>
          </p:cNvPr>
          <p:cNvCxnSpPr>
            <a:cxnSpLocks/>
            <a:stCxn id="17414" idx="1"/>
          </p:cNvCxnSpPr>
          <p:nvPr/>
        </p:nvCxnSpPr>
        <p:spPr>
          <a:xfrm flipH="1">
            <a:off x="7725561" y="4116388"/>
            <a:ext cx="254204"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B252A73E-0997-4566-8DE9-276E58D92004}"/>
              </a:ext>
            </a:extLst>
          </p:cNvPr>
          <p:cNvCxnSpPr>
            <a:cxnSpLocks/>
          </p:cNvCxnSpPr>
          <p:nvPr/>
        </p:nvCxnSpPr>
        <p:spPr>
          <a:xfrm flipH="1" flipV="1">
            <a:off x="6818152" y="5139612"/>
            <a:ext cx="384495" cy="52070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TextBox 4">
            <a:extLst>
              <a:ext uri="{FF2B5EF4-FFF2-40B4-BE49-F238E27FC236}">
                <a16:creationId xmlns:a16="http://schemas.microsoft.com/office/drawing/2014/main" id="{8ABDDE9A-AC20-49A1-8FD3-32333BF1E4F2}"/>
              </a:ext>
            </a:extLst>
          </p:cNvPr>
          <p:cNvSpPr txBox="1">
            <a:spLocks noChangeArrowheads="1"/>
          </p:cNvSpPr>
          <p:nvPr/>
        </p:nvSpPr>
        <p:spPr bwMode="auto">
          <a:xfrm>
            <a:off x="6856252" y="3507780"/>
            <a:ext cx="1104900" cy="369332"/>
          </a:xfrm>
          <a:prstGeom prst="rect">
            <a:avLst/>
          </a:prstGeom>
          <a:solidFill>
            <a:srgbClr val="FF0000"/>
          </a:solidFill>
          <a:ln w="19050">
            <a:solidFill>
              <a:schemeClr val="tx1"/>
            </a:solid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solidFill>
                  <a:schemeClr val="bg1"/>
                </a:solidFill>
                <a:latin typeface="Arial" panose="020B0604020202020204" pitchFamily="34" charset="0"/>
              </a:rPr>
              <a:t>Asheville</a:t>
            </a:r>
          </a:p>
        </p:txBody>
      </p:sp>
      <p:sp>
        <p:nvSpPr>
          <p:cNvPr id="41" name="TextBox 11">
            <a:extLst>
              <a:ext uri="{FF2B5EF4-FFF2-40B4-BE49-F238E27FC236}">
                <a16:creationId xmlns:a16="http://schemas.microsoft.com/office/drawing/2014/main" id="{8BEF74A1-3C39-4B76-9BDF-336B634D4544}"/>
              </a:ext>
            </a:extLst>
          </p:cNvPr>
          <p:cNvSpPr txBox="1">
            <a:spLocks noChangeArrowheads="1"/>
          </p:cNvSpPr>
          <p:nvPr/>
        </p:nvSpPr>
        <p:spPr bwMode="auto">
          <a:xfrm>
            <a:off x="7725560" y="4839612"/>
            <a:ext cx="1447800" cy="33855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solidFill>
                  <a:schemeClr val="bg1"/>
                </a:solidFill>
                <a:latin typeface="Arial" panose="020B0604020202020204" pitchFamily="34" charset="0"/>
              </a:rPr>
              <a:t>Spartanburg</a:t>
            </a:r>
          </a:p>
        </p:txBody>
      </p:sp>
      <p:cxnSp>
        <p:nvCxnSpPr>
          <p:cNvPr id="43" name="Straight Arrow Connector 42">
            <a:extLst>
              <a:ext uri="{FF2B5EF4-FFF2-40B4-BE49-F238E27FC236}">
                <a16:creationId xmlns:a16="http://schemas.microsoft.com/office/drawing/2014/main" id="{8D823517-DCD3-41AD-BAB3-6B52D8F964C1}"/>
              </a:ext>
            </a:extLst>
          </p:cNvPr>
          <p:cNvCxnSpPr>
            <a:cxnSpLocks/>
          </p:cNvCxnSpPr>
          <p:nvPr/>
        </p:nvCxnSpPr>
        <p:spPr>
          <a:xfrm flipH="1">
            <a:off x="6986980" y="4948777"/>
            <a:ext cx="73858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TextBox 13">
            <a:extLst>
              <a:ext uri="{FF2B5EF4-FFF2-40B4-BE49-F238E27FC236}">
                <a16:creationId xmlns:a16="http://schemas.microsoft.com/office/drawing/2014/main" id="{5379CA60-B237-4BE0-B6D6-06B36BAFFDAA}"/>
              </a:ext>
            </a:extLst>
          </p:cNvPr>
          <p:cNvSpPr txBox="1">
            <a:spLocks noChangeArrowheads="1"/>
          </p:cNvSpPr>
          <p:nvPr/>
        </p:nvSpPr>
        <p:spPr bwMode="auto">
          <a:xfrm>
            <a:off x="4322165" y="4444382"/>
            <a:ext cx="1524000" cy="36988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solidFill>
                  <a:schemeClr val="bg1"/>
                </a:solidFill>
                <a:latin typeface="Arial" panose="020B0604020202020204" pitchFamily="34" charset="0"/>
              </a:rPr>
              <a:t>Chattanooga</a:t>
            </a:r>
            <a:r>
              <a:rPr lang="en-US" altLang="en-US" sz="1800" dirty="0">
                <a:solidFill>
                  <a:schemeClr val="bg1"/>
                </a:solidFill>
                <a:latin typeface="Arial" panose="020B0604020202020204" pitchFamily="34" charset="0"/>
              </a:rPr>
              <a:t> </a:t>
            </a:r>
          </a:p>
        </p:txBody>
      </p:sp>
      <p:cxnSp>
        <p:nvCxnSpPr>
          <p:cNvPr id="53" name="Straight Arrow Connector 52">
            <a:extLst>
              <a:ext uri="{FF2B5EF4-FFF2-40B4-BE49-F238E27FC236}">
                <a16:creationId xmlns:a16="http://schemas.microsoft.com/office/drawing/2014/main" id="{C9401B90-19C1-4117-8CA1-06AAEC46D608}"/>
              </a:ext>
            </a:extLst>
          </p:cNvPr>
          <p:cNvCxnSpPr>
            <a:cxnSpLocks/>
          </p:cNvCxnSpPr>
          <p:nvPr/>
        </p:nvCxnSpPr>
        <p:spPr>
          <a:xfrm flipV="1">
            <a:off x="5503265" y="4787231"/>
            <a:ext cx="514350" cy="1962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6E21C299-092D-4367-BD35-9668E8CA8594}"/>
              </a:ext>
            </a:extLst>
          </p:cNvPr>
          <p:cNvSpPr txBox="1"/>
          <p:nvPr/>
        </p:nvSpPr>
        <p:spPr>
          <a:xfrm>
            <a:off x="555866" y="1375501"/>
            <a:ext cx="2824393" cy="4801314"/>
          </a:xfrm>
          <a:prstGeom prst="rect">
            <a:avLst/>
          </a:prstGeom>
          <a:noFill/>
        </p:spPr>
        <p:txBody>
          <a:bodyPr wrap="square">
            <a:spAutoFit/>
          </a:bodyPr>
          <a:lstStyle/>
          <a:p>
            <a:r>
              <a:rPr lang="en-US" b="0" i="0" dirty="0">
                <a:solidFill>
                  <a:srgbClr val="444444"/>
                </a:solidFill>
                <a:effectLst/>
                <a:latin typeface="Source Sans Pro" panose="020B0503030403020204" pitchFamily="34" charset="0"/>
              </a:rPr>
              <a:t>Asheville’s African American schools boasted teachers hailing from institutions such as Columbia, Harvard, and Yale universities, with graduate and doctoral degrees. </a:t>
            </a:r>
          </a:p>
          <a:p>
            <a:endParaRPr lang="en-US" dirty="0">
              <a:solidFill>
                <a:srgbClr val="444444"/>
              </a:solidFill>
              <a:latin typeface="Source Sans Pro" panose="020B0503030403020204" pitchFamily="34" charset="0"/>
            </a:endParaRPr>
          </a:p>
          <a:p>
            <a:r>
              <a:rPr lang="en-US" b="0" i="0" dirty="0">
                <a:solidFill>
                  <a:srgbClr val="444444"/>
                </a:solidFill>
                <a:effectLst/>
                <a:latin typeface="Source Sans Pro" panose="020B0503030403020204" pitchFamily="34" charset="0"/>
              </a:rPr>
              <a:t>Buncombe County Black schools educated more prominent African American scholars at historically black colleges and universities than was the case in other cities in Southern Appalachia </a:t>
            </a:r>
            <a:endParaRPr lang="en-US" dirty="0"/>
          </a:p>
        </p:txBody>
      </p:sp>
      <p:sp>
        <p:nvSpPr>
          <p:cNvPr id="38" name="Rectangle 37">
            <a:extLst>
              <a:ext uri="{FF2B5EF4-FFF2-40B4-BE49-F238E27FC236}">
                <a16:creationId xmlns:a16="http://schemas.microsoft.com/office/drawing/2014/main" id="{D8AC1B2C-C515-41E1-94D1-2C7F0A60DF49}"/>
              </a:ext>
            </a:extLst>
          </p:cNvPr>
          <p:cNvSpPr/>
          <p:nvPr/>
        </p:nvSpPr>
        <p:spPr>
          <a:xfrm>
            <a:off x="727369" y="140700"/>
            <a:ext cx="1960794" cy="461665"/>
          </a:xfrm>
          <a:prstGeom prst="rect">
            <a:avLst/>
          </a:prstGeom>
          <a:solidFill>
            <a:srgbClr val="FF0000"/>
          </a:solidFill>
          <a:ln w="38100">
            <a:solidFill>
              <a:schemeClr val="tx1"/>
            </a:solidFill>
          </a:ln>
        </p:spPr>
        <p:txBody>
          <a:bodyPr wrap="none" lIns="91440" tIns="45720" rIns="91440" bIns="45720">
            <a:spAutoFit/>
          </a:bodyPr>
          <a:lstStyle/>
          <a:p>
            <a:pPr algn="ctr"/>
            <a:r>
              <a:rPr lang="en-US" sz="2400" b="0" cap="none" spc="0" dirty="0" smtClean="0">
                <a:ln w="0"/>
                <a:solidFill>
                  <a:schemeClr val="tx1"/>
                </a:solidFill>
                <a:effectLst>
                  <a:outerShdw blurRad="38100" dist="19050" dir="2700000" algn="tl" rotWithShape="0">
                    <a:schemeClr val="dk1">
                      <a:alpha val="40000"/>
                    </a:schemeClr>
                  </a:outerShdw>
                </a:effectLst>
              </a:rPr>
              <a:t>1930s </a:t>
            </a:r>
            <a:r>
              <a:rPr lang="en-US" sz="2400" b="0" cap="none" spc="0" dirty="0">
                <a:ln w="0"/>
                <a:solidFill>
                  <a:schemeClr val="tx1"/>
                </a:solidFill>
                <a:effectLst>
                  <a:outerShdw blurRad="38100" dist="19050" dir="2700000" algn="tl" rotWithShape="0">
                    <a:schemeClr val="dk1">
                      <a:alpha val="40000"/>
                    </a:schemeClr>
                  </a:outerShdw>
                </a:effectLst>
              </a:rPr>
              <a:t>– 1960s</a:t>
            </a:r>
          </a:p>
        </p:txBody>
      </p:sp>
      <p:sp>
        <p:nvSpPr>
          <p:cNvPr id="45" name="Rectangle 44">
            <a:extLst>
              <a:ext uri="{FF2B5EF4-FFF2-40B4-BE49-F238E27FC236}">
                <a16:creationId xmlns:a16="http://schemas.microsoft.com/office/drawing/2014/main" id="{0116ACE4-0274-490B-A76B-17DD95BD4207}"/>
              </a:ext>
            </a:extLst>
          </p:cNvPr>
          <p:cNvSpPr/>
          <p:nvPr/>
        </p:nvSpPr>
        <p:spPr>
          <a:xfrm>
            <a:off x="10069906" y="1350005"/>
            <a:ext cx="1873248" cy="4401205"/>
          </a:xfrm>
          <a:prstGeom prst="rect">
            <a:avLst/>
          </a:prstGeom>
          <a:solidFill>
            <a:srgbClr val="FFC000"/>
          </a:solidFill>
          <a:ln w="28575">
            <a:solidFill>
              <a:schemeClr val="tx1"/>
            </a:solidFill>
          </a:ln>
        </p:spPr>
        <p:txBody>
          <a:bodyPr wrap="square" lIns="91440" tIns="45720" rIns="91440" bIns="45720">
            <a:spAutoFit/>
          </a:bodyPr>
          <a:lstStyle/>
          <a:p>
            <a:pPr marL="342900" indent="-342900">
              <a:buFont typeface="Wingdings" panose="05000000000000000000" pitchFamily="2" charset="2"/>
              <a:buChar char="ü"/>
            </a:pPr>
            <a:r>
              <a:rPr lang="en-US" sz="1600" b="0" cap="none" spc="0" dirty="0">
                <a:ln w="0"/>
                <a:solidFill>
                  <a:schemeClr val="tx1"/>
                </a:solidFill>
                <a:effectLst>
                  <a:outerShdw blurRad="38100" dist="19050" dir="2700000" algn="tl" rotWithShape="0">
                    <a:schemeClr val="dk1">
                      <a:alpha val="40000"/>
                    </a:schemeClr>
                  </a:outerShdw>
                </a:effectLst>
              </a:rPr>
              <a:t>Hospitals</a:t>
            </a:r>
          </a:p>
          <a:p>
            <a:pPr marL="342900" indent="-342900">
              <a:buFont typeface="Wingdings" panose="05000000000000000000" pitchFamily="2" charset="2"/>
              <a:buChar char="ü"/>
            </a:pPr>
            <a:r>
              <a:rPr lang="en-US" sz="1600" dirty="0">
                <a:ln w="0"/>
                <a:effectLst>
                  <a:outerShdw blurRad="38100" dist="19050" dir="2700000" algn="tl" rotWithShape="0">
                    <a:schemeClr val="dk1">
                      <a:alpha val="40000"/>
                    </a:schemeClr>
                  </a:outerShdw>
                </a:effectLst>
              </a:rPr>
              <a:t>Excellent public and private schools</a:t>
            </a:r>
          </a:p>
          <a:p>
            <a:pPr marL="342900" indent="-342900">
              <a:buFont typeface="Wingdings" panose="05000000000000000000" pitchFamily="2" charset="2"/>
              <a:buChar char="ü"/>
            </a:pPr>
            <a:r>
              <a:rPr lang="en-US" sz="1600" dirty="0">
                <a:ln w="0"/>
                <a:effectLst>
                  <a:outerShdw blurRad="38100" dist="19050" dir="2700000" algn="tl" rotWithShape="0">
                    <a:schemeClr val="dk1">
                      <a:alpha val="40000"/>
                    </a:schemeClr>
                  </a:outerShdw>
                </a:effectLst>
              </a:rPr>
              <a:t>Civic clubs</a:t>
            </a:r>
          </a:p>
          <a:p>
            <a:pPr marL="342900" indent="-342900">
              <a:buFont typeface="Wingdings" panose="05000000000000000000" pitchFamily="2" charset="2"/>
              <a:buChar char="ü"/>
            </a:pPr>
            <a:r>
              <a:rPr lang="en-US" sz="1600" dirty="0">
                <a:ln w="0"/>
                <a:effectLst>
                  <a:outerShdw blurRad="38100" dist="19050" dir="2700000" algn="tl" rotWithShape="0">
                    <a:schemeClr val="dk1">
                      <a:alpha val="40000"/>
                    </a:schemeClr>
                  </a:outerShdw>
                </a:effectLst>
              </a:rPr>
              <a:t>Forward-thinking &amp; unified faith &amp; community leadership</a:t>
            </a:r>
          </a:p>
          <a:p>
            <a:pPr marL="342900" indent="-342900">
              <a:buFont typeface="Wingdings" panose="05000000000000000000" pitchFamily="2" charset="2"/>
              <a:buChar char="ü"/>
            </a:pPr>
            <a:r>
              <a:rPr lang="en-US" sz="1600" dirty="0">
                <a:ln w="0"/>
                <a:effectLst>
                  <a:outerShdw blurRad="38100" dist="19050" dir="2700000" algn="tl" rotWithShape="0">
                    <a:schemeClr val="dk1">
                      <a:alpha val="40000"/>
                    </a:schemeClr>
                  </a:outerShdw>
                </a:effectLst>
              </a:rPr>
              <a:t>Business owners</a:t>
            </a:r>
          </a:p>
          <a:p>
            <a:pPr marL="342900" indent="-342900">
              <a:buFont typeface="Wingdings" panose="05000000000000000000" pitchFamily="2" charset="2"/>
              <a:buChar char="ü"/>
            </a:pPr>
            <a:r>
              <a:rPr lang="en-US" sz="1600" dirty="0">
                <a:ln w="0"/>
                <a:effectLst>
                  <a:outerShdw blurRad="38100" dist="19050" dir="2700000" algn="tl" rotWithShape="0">
                    <a:schemeClr val="dk1">
                      <a:alpha val="40000"/>
                    </a:schemeClr>
                  </a:outerShdw>
                </a:effectLst>
              </a:rPr>
              <a:t>Professionals</a:t>
            </a:r>
          </a:p>
          <a:p>
            <a:pPr marL="342900" indent="-342900">
              <a:buFont typeface="Wingdings" panose="05000000000000000000" pitchFamily="2" charset="2"/>
              <a:buChar char="ü"/>
            </a:pPr>
            <a:r>
              <a:rPr lang="en-US" sz="1600" dirty="0">
                <a:ln w="0"/>
                <a:effectLst>
                  <a:outerShdw blurRad="38100" dist="19050" dir="2700000" algn="tl" rotWithShape="0">
                    <a:schemeClr val="dk1">
                      <a:alpha val="40000"/>
                    </a:schemeClr>
                  </a:outerShdw>
                </a:effectLst>
              </a:rPr>
              <a:t>Stable black middle class</a:t>
            </a:r>
          </a:p>
          <a:p>
            <a:endParaRPr lang="en-US" sz="1600" dirty="0">
              <a:ln w="0"/>
              <a:effectLst>
                <a:outerShdw blurRad="38100" dist="19050" dir="2700000" algn="tl" rotWithShape="0">
                  <a:schemeClr val="dk1">
                    <a:alpha val="40000"/>
                  </a:schemeClr>
                </a:outerShdw>
              </a:effectLst>
            </a:endParaRPr>
          </a:p>
          <a:p>
            <a:pPr algn="ctr"/>
            <a:endParaRPr lang="en-US" sz="2400" b="0" cap="none" spc="0" dirty="0">
              <a:ln w="0"/>
              <a:solidFill>
                <a:schemeClr val="tx1"/>
              </a:solidFill>
              <a:effectLst>
                <a:outerShdw blurRad="38100" dist="19050" dir="2700000" algn="tl" rotWithShape="0">
                  <a:schemeClr val="dk1">
                    <a:alpha val="40000"/>
                  </a:schemeClr>
                </a:outerShdw>
              </a:effectLst>
            </a:endParaRPr>
          </a:p>
        </p:txBody>
      </p:sp>
      <p:cxnSp>
        <p:nvCxnSpPr>
          <p:cNvPr id="64" name="Straight Arrow Connector 63">
            <a:extLst>
              <a:ext uri="{FF2B5EF4-FFF2-40B4-BE49-F238E27FC236}">
                <a16:creationId xmlns:a16="http://schemas.microsoft.com/office/drawing/2014/main" id="{5C322854-EE81-49E0-AB25-421E5F6213CF}"/>
              </a:ext>
            </a:extLst>
          </p:cNvPr>
          <p:cNvCxnSpPr>
            <a:cxnSpLocks/>
          </p:cNvCxnSpPr>
          <p:nvPr/>
        </p:nvCxnSpPr>
        <p:spPr>
          <a:xfrm flipH="1">
            <a:off x="7949949" y="3692376"/>
            <a:ext cx="1957827" cy="558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98D4E9CE-2BEE-4FFB-A9D0-8F41C9A88BEE}"/>
              </a:ext>
            </a:extLst>
          </p:cNvPr>
          <p:cNvSpPr txBox="1"/>
          <p:nvPr/>
        </p:nvSpPr>
        <p:spPr>
          <a:xfrm>
            <a:off x="10057527" y="826785"/>
            <a:ext cx="2385198" cy="523220"/>
          </a:xfrm>
          <a:prstGeom prst="rect">
            <a:avLst/>
          </a:prstGeom>
          <a:noFill/>
        </p:spPr>
        <p:txBody>
          <a:bodyPr wrap="square">
            <a:spAutoFit/>
          </a:bodyPr>
          <a:lstStyle/>
          <a:p>
            <a:r>
              <a:rPr lang="en-US" sz="2800" b="1" i="0" dirty="0">
                <a:solidFill>
                  <a:srgbClr val="002942"/>
                </a:solidFill>
                <a:effectLst/>
                <a:latin typeface="Agency FB" panose="020B0503020202020204" pitchFamily="34" charset="0"/>
              </a:rPr>
              <a:t>Land of Sky </a:t>
            </a:r>
            <a:endParaRPr lang="en-US" sz="2800" b="1" dirty="0">
              <a:latin typeface="Agency FB" panose="020B0503020202020204" pitchFamily="34" charset="0"/>
            </a:endParaRPr>
          </a:p>
        </p:txBody>
      </p:sp>
      <p:sp>
        <p:nvSpPr>
          <p:cNvPr id="49" name="Rectangle 48">
            <a:extLst>
              <a:ext uri="{FF2B5EF4-FFF2-40B4-BE49-F238E27FC236}">
                <a16:creationId xmlns:a16="http://schemas.microsoft.com/office/drawing/2014/main" id="{EA44DAF1-C49C-469A-A4C8-E986DF685139}"/>
              </a:ext>
            </a:extLst>
          </p:cNvPr>
          <p:cNvSpPr/>
          <p:nvPr/>
        </p:nvSpPr>
        <p:spPr>
          <a:xfrm>
            <a:off x="3123995" y="96826"/>
            <a:ext cx="6774676" cy="400110"/>
          </a:xfrm>
          <a:prstGeom prst="rect">
            <a:avLst/>
          </a:prstGeom>
          <a:noFill/>
        </p:spPr>
        <p:txBody>
          <a:bodyPr wrap="none" lIns="91440" tIns="45720" rIns="91440" bIns="45720">
            <a:spAutoFit/>
          </a:bodyPr>
          <a:lstStyle/>
          <a:p>
            <a:pPr algn="ctr"/>
            <a:r>
              <a:rPr lang="en-US" sz="2000" cap="none" spc="0" dirty="0">
                <a:ln w="12700">
                  <a:solidFill>
                    <a:schemeClr val="tx2">
                      <a:lumMod val="75000"/>
                    </a:schemeClr>
                  </a:solidFill>
                  <a:prstDash val="solid"/>
                </a:ln>
                <a:solidFill>
                  <a:srgbClr val="FF0000"/>
                </a:solidFill>
              </a:rPr>
              <a:t>No other spot like </a:t>
            </a:r>
            <a:r>
              <a:rPr lang="en-US" sz="2000" dirty="0">
                <a:ln w="12700">
                  <a:solidFill>
                    <a:schemeClr val="tx2">
                      <a:lumMod val="75000"/>
                    </a:schemeClr>
                  </a:solidFill>
                  <a:prstDash val="solid"/>
                </a:ln>
                <a:solidFill>
                  <a:srgbClr val="FF0000"/>
                </a:solidFill>
              </a:rPr>
              <a:t>Asheville for Blacks in Southern Appalachia</a:t>
            </a:r>
            <a:endParaRPr lang="en-US" sz="2000" cap="none" spc="0" dirty="0">
              <a:ln w="12700">
                <a:solidFill>
                  <a:schemeClr val="tx2">
                    <a:lumMod val="75000"/>
                  </a:schemeClr>
                </a:solidFill>
                <a:prstDash val="solid"/>
              </a:ln>
              <a:solidFill>
                <a:srgbClr val="FF0000"/>
              </a:solidFill>
            </a:endParaRPr>
          </a:p>
        </p:txBody>
      </p:sp>
      <p:sp>
        <p:nvSpPr>
          <p:cNvPr id="70" name="Rectangle 69">
            <a:extLst>
              <a:ext uri="{FF2B5EF4-FFF2-40B4-BE49-F238E27FC236}">
                <a16:creationId xmlns:a16="http://schemas.microsoft.com/office/drawing/2014/main" id="{C2B162BB-2056-4E2A-A745-67489298B950}"/>
              </a:ext>
            </a:extLst>
          </p:cNvPr>
          <p:cNvSpPr/>
          <p:nvPr/>
        </p:nvSpPr>
        <p:spPr>
          <a:xfrm>
            <a:off x="9818544" y="5163764"/>
            <a:ext cx="2375971" cy="1200329"/>
          </a:xfrm>
          <a:prstGeom prst="rect">
            <a:avLst/>
          </a:prstGeom>
          <a:noFill/>
        </p:spPr>
        <p:txBody>
          <a:bodyPr wrap="none" lIns="91440" tIns="45720" rIns="91440" bIns="45720">
            <a:spAutoFit/>
          </a:bodyPr>
          <a:lstStyle/>
          <a:p>
            <a:pPr algn="ctr"/>
            <a:r>
              <a:rPr lang="en-US" sz="3600" b="1" cap="none" spc="0" dirty="0">
                <a:ln w="12700">
                  <a:solidFill>
                    <a:schemeClr val="tx2">
                      <a:lumMod val="75000"/>
                    </a:schemeClr>
                  </a:solidFill>
                  <a:prstDash val="solid"/>
                </a:ln>
                <a:solidFill>
                  <a:srgbClr val="FF0000"/>
                </a:solidFill>
                <a:effectLst>
                  <a:outerShdw dist="38100" dir="2640000" algn="bl" rotWithShape="0">
                    <a:schemeClr val="tx2">
                      <a:lumMod val="75000"/>
                    </a:schemeClr>
                  </a:outerShdw>
                </a:effectLst>
              </a:rPr>
              <a:t>What </a:t>
            </a:r>
          </a:p>
          <a:p>
            <a:pPr algn="ctr"/>
            <a:r>
              <a:rPr lang="en-US" sz="3600" b="1" cap="none" spc="0" dirty="0">
                <a:ln w="12700">
                  <a:solidFill>
                    <a:schemeClr val="tx2">
                      <a:lumMod val="75000"/>
                    </a:schemeClr>
                  </a:solidFill>
                  <a:prstDash val="solid"/>
                </a:ln>
                <a:solidFill>
                  <a:srgbClr val="FF0000"/>
                </a:solidFill>
                <a:effectLst>
                  <a:outerShdw dist="38100" dir="2640000" algn="bl" rotWithShape="0">
                    <a:schemeClr val="tx2">
                      <a:lumMod val="75000"/>
                    </a:schemeClr>
                  </a:outerShdw>
                </a:effectLst>
              </a:rPr>
              <a:t>Happened?</a:t>
            </a:r>
          </a:p>
        </p:txBody>
      </p:sp>
      <p:cxnSp>
        <p:nvCxnSpPr>
          <p:cNvPr id="51" name="Straight Connector 50">
            <a:extLst>
              <a:ext uri="{FF2B5EF4-FFF2-40B4-BE49-F238E27FC236}">
                <a16:creationId xmlns:a16="http://schemas.microsoft.com/office/drawing/2014/main" id="{8A255419-FBEE-46FA-9A44-68D4BF820040}"/>
              </a:ext>
            </a:extLst>
          </p:cNvPr>
          <p:cNvCxnSpPr/>
          <p:nvPr/>
        </p:nvCxnSpPr>
        <p:spPr>
          <a:xfrm>
            <a:off x="3537334" y="6380263"/>
            <a:ext cx="6294563" cy="108315"/>
          </a:xfrm>
          <a:prstGeom prst="line">
            <a:avLst/>
          </a:prstGeom>
        </p:spPr>
        <p:style>
          <a:lnRef idx="1">
            <a:schemeClr val="accent1"/>
          </a:lnRef>
          <a:fillRef idx="0">
            <a:schemeClr val="accent1"/>
          </a:fillRef>
          <a:effectRef idx="0">
            <a:schemeClr val="accent1"/>
          </a:effectRef>
          <a:fontRef idx="minor">
            <a:schemeClr val="tx1"/>
          </a:fontRef>
        </p:style>
      </p:cxnSp>
      <p:sp>
        <p:nvSpPr>
          <p:cNvPr id="73" name="Footer Placeholder 2">
            <a:extLst>
              <a:ext uri="{FF2B5EF4-FFF2-40B4-BE49-F238E27FC236}">
                <a16:creationId xmlns:a16="http://schemas.microsoft.com/office/drawing/2014/main" id="{4E962F06-F0C2-417E-9246-B3D7A7F79082}"/>
              </a:ext>
            </a:extLst>
          </p:cNvPr>
          <p:cNvSpPr>
            <a:spLocks noGrp="1"/>
          </p:cNvSpPr>
          <p:nvPr>
            <p:ph type="ftr" sz="quarter" idx="11"/>
          </p:nvPr>
        </p:nvSpPr>
        <p:spPr>
          <a:xfrm>
            <a:off x="4038600" y="6347924"/>
            <a:ext cx="4114800" cy="373551"/>
          </a:xfrm>
        </p:spPr>
        <p:txBody>
          <a:bodyPr>
            <a:normAutofit/>
          </a:bodyPr>
          <a:lstStyle/>
          <a:p>
            <a:pPr>
              <a:spcAft>
                <a:spcPts val="600"/>
              </a:spcAft>
            </a:pPr>
            <a:r>
              <a:rPr lang="en-US" dirty="0"/>
              <a:t>William H. Turner, PhD (c) June 2021</a:t>
            </a:r>
          </a:p>
        </p:txBody>
      </p:sp>
      <p:cxnSp>
        <p:nvCxnSpPr>
          <p:cNvPr id="3" name="Straight Connector 2">
            <a:extLst>
              <a:ext uri="{FF2B5EF4-FFF2-40B4-BE49-F238E27FC236}">
                <a16:creationId xmlns:a16="http://schemas.microsoft.com/office/drawing/2014/main" id="{3057EC6E-D487-4A8C-80A7-ED8012E5D181}"/>
              </a:ext>
            </a:extLst>
          </p:cNvPr>
          <p:cNvCxnSpPr>
            <a:stCxn id="38" idx="2"/>
          </p:cNvCxnSpPr>
          <p:nvPr/>
        </p:nvCxnSpPr>
        <p:spPr>
          <a:xfrm>
            <a:off x="1707766" y="602365"/>
            <a:ext cx="1" cy="664373"/>
          </a:xfrm>
          <a:prstGeom prst="line">
            <a:avLst/>
          </a:prstGeom>
          <a:ln w="7620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231598CC-E9D8-46F1-A31D-21527BFD635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Shape 53">
            <a:extLst>
              <a:ext uri="{FF2B5EF4-FFF2-40B4-BE49-F238E27FC236}">
                <a16:creationId xmlns:a16="http://schemas.microsoft.com/office/drawing/2014/main" id="{CB147A70-DC29-4DDF-A34C-2B82C6E2295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TextBox 5">
            <a:extLst>
              <a:ext uri="{FF2B5EF4-FFF2-40B4-BE49-F238E27FC236}">
                <a16:creationId xmlns:a16="http://schemas.microsoft.com/office/drawing/2014/main" id="{5207DF6F-B7EC-421E-80A3-48699DDAD7B8}"/>
              </a:ext>
            </a:extLst>
          </p:cNvPr>
          <p:cNvSpPr txBox="1"/>
          <p:nvPr/>
        </p:nvSpPr>
        <p:spPr>
          <a:xfrm>
            <a:off x="993382" y="477998"/>
            <a:ext cx="5393361" cy="4351338"/>
          </a:xfrm>
          <a:prstGeom prst="rect">
            <a:avLst/>
          </a:prstGeom>
          <a:solidFill>
            <a:schemeClr val="accent4">
              <a:lumMod val="40000"/>
              <a:lumOff val="60000"/>
            </a:schemeClr>
          </a:solidFill>
        </p:spPr>
        <p:txBody>
          <a:bodyPr vert="horz" lIns="91440" tIns="45720" rIns="91440" bIns="45720" rtlCol="0">
            <a:noAutofit/>
          </a:bodyPr>
          <a:lstStyle/>
          <a:p>
            <a:pPr marL="285750" indent="-228600">
              <a:lnSpc>
                <a:spcPct val="90000"/>
              </a:lnSpc>
              <a:spcAft>
                <a:spcPts val="600"/>
              </a:spcAft>
              <a:buFont typeface="Arial" panose="020B0604020202020204" pitchFamily="34" charset="0"/>
              <a:buChar char="•"/>
            </a:pPr>
            <a:r>
              <a:rPr lang="en-US" sz="3600" dirty="0">
                <a:latin typeface="Garamond" panose="02020404030301010803" pitchFamily="18" charset="0"/>
              </a:rPr>
              <a:t>What time is it in Buncombe County, for Black people, politically?</a:t>
            </a:r>
          </a:p>
          <a:p>
            <a:pPr marL="285750" indent="-228600">
              <a:lnSpc>
                <a:spcPct val="90000"/>
              </a:lnSpc>
              <a:spcAft>
                <a:spcPts val="600"/>
              </a:spcAft>
              <a:buFont typeface="Arial" panose="020B0604020202020204" pitchFamily="34" charset="0"/>
              <a:buChar char="•"/>
            </a:pPr>
            <a:r>
              <a:rPr lang="en-US" sz="3600" dirty="0">
                <a:latin typeface="Garamond" panose="02020404030301010803" pitchFamily="18" charset="0"/>
              </a:rPr>
              <a:t>Where are Blacks in Buncombe County on the map of human geography?</a:t>
            </a:r>
          </a:p>
          <a:p>
            <a:pPr marL="285750" indent="-228600">
              <a:lnSpc>
                <a:spcPct val="90000"/>
              </a:lnSpc>
              <a:spcAft>
                <a:spcPts val="600"/>
              </a:spcAft>
              <a:buFont typeface="Arial" panose="020B0604020202020204" pitchFamily="34" charset="0"/>
              <a:buChar char="•"/>
            </a:pPr>
            <a:r>
              <a:rPr lang="en-US" sz="3600" dirty="0">
                <a:latin typeface="Garamond" panose="02020404030301010803" pitchFamily="18" charset="0"/>
              </a:rPr>
              <a:t>Where have Blacks in Buncombe been doing and what have they been?</a:t>
            </a:r>
          </a:p>
          <a:p>
            <a:pPr marL="285750" indent="-228600">
              <a:lnSpc>
                <a:spcPct val="90000"/>
              </a:lnSpc>
              <a:spcAft>
                <a:spcPts val="600"/>
              </a:spcAft>
              <a:buFont typeface="Arial" panose="020B0604020202020204" pitchFamily="34" charset="0"/>
              <a:buChar char="•"/>
            </a:pPr>
            <a:r>
              <a:rPr lang="en-US" sz="3600" dirty="0">
                <a:latin typeface="Garamond" panose="02020404030301010803" pitchFamily="18" charset="0"/>
              </a:rPr>
              <a:t>Where must they still go?</a:t>
            </a:r>
          </a:p>
        </p:txBody>
      </p:sp>
      <p:sp>
        <p:nvSpPr>
          <p:cNvPr id="56" name="Oval 55">
            <a:extLst>
              <a:ext uri="{FF2B5EF4-FFF2-40B4-BE49-F238E27FC236}">
                <a16:creationId xmlns:a16="http://schemas.microsoft.com/office/drawing/2014/main" id="{3B438362-1E1E-4C62-A99E-4134CB16366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0631" y="2624479"/>
            <a:ext cx="812427" cy="812427"/>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text, clock&#10;&#10;Description automatically generated">
            <a:extLst>
              <a:ext uri="{FF2B5EF4-FFF2-40B4-BE49-F238E27FC236}">
                <a16:creationId xmlns:a16="http://schemas.microsoft.com/office/drawing/2014/main" id="{92E05CC9-02A8-4F3B-BDC3-26F09C8BDC16}"/>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rcRect r="3" b="3"/>
          <a:stretch/>
        </p:blipFill>
        <p:spPr>
          <a:xfrm>
            <a:off x="8745968" y="1109670"/>
            <a:ext cx="2482114" cy="2482114"/>
          </a:xfrm>
          <a:custGeom>
            <a:avLst/>
            <a:gdLst/>
            <a:ahLst/>
            <a:cxnLst/>
            <a:rect l="l" t="t" r="r" b="b"/>
            <a:pathLst>
              <a:path w="1999274" h="2247255">
                <a:moveTo>
                  <a:pt x="108501" y="0"/>
                </a:moveTo>
                <a:lnTo>
                  <a:pt x="1890773" y="0"/>
                </a:lnTo>
                <a:cubicBezTo>
                  <a:pt x="1950696" y="0"/>
                  <a:pt x="1999274" y="48578"/>
                  <a:pt x="1999274" y="108501"/>
                </a:cubicBezTo>
                <a:lnTo>
                  <a:pt x="1999274" y="2138754"/>
                </a:lnTo>
                <a:cubicBezTo>
                  <a:pt x="1999274" y="2198677"/>
                  <a:pt x="1950696" y="2247255"/>
                  <a:pt x="1890773" y="2247255"/>
                </a:cubicBezTo>
                <a:lnTo>
                  <a:pt x="108501" y="2247255"/>
                </a:lnTo>
                <a:cubicBezTo>
                  <a:pt x="48578" y="2247255"/>
                  <a:pt x="0" y="2198677"/>
                  <a:pt x="0" y="2138754"/>
                </a:cubicBezTo>
                <a:lnTo>
                  <a:pt x="0" y="108501"/>
                </a:lnTo>
                <a:cubicBezTo>
                  <a:pt x="0" y="48578"/>
                  <a:pt x="48578" y="0"/>
                  <a:pt x="108501" y="0"/>
                </a:cubicBezTo>
                <a:close/>
              </a:path>
            </a:pathLst>
          </a:custGeom>
        </p:spPr>
      </p:pic>
      <p:sp>
        <p:nvSpPr>
          <p:cNvPr id="58" name="Freeform: Shape 57">
            <a:extLst>
              <a:ext uri="{FF2B5EF4-FFF2-40B4-BE49-F238E27FC236}">
                <a16:creationId xmlns:a16="http://schemas.microsoft.com/office/drawing/2014/main" id="{6C077334-5571-4B83-A83E-4CCCFA7B5E8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0632" y="0"/>
            <a:ext cx="2093996" cy="1402773"/>
          </a:xfrm>
          <a:custGeom>
            <a:avLst/>
            <a:gdLst>
              <a:gd name="connsiteX0" fmla="*/ 0 w 2315251"/>
              <a:gd name="connsiteY0" fmla="*/ 0 h 1550992"/>
              <a:gd name="connsiteX1" fmla="*/ 138700 w 2315251"/>
              <a:gd name="connsiteY1" fmla="*/ 0 h 1550992"/>
              <a:gd name="connsiteX2" fmla="*/ 138700 w 2315251"/>
              <a:gd name="connsiteY2" fmla="*/ 1361400 h 1550992"/>
              <a:gd name="connsiteX3" fmla="*/ 2107387 w 2315251"/>
              <a:gd name="connsiteY3" fmla="*/ 222673 h 1550992"/>
              <a:gd name="connsiteX4" fmla="*/ 1722420 w 2315251"/>
              <a:gd name="connsiteY4" fmla="*/ 0 h 1550992"/>
              <a:gd name="connsiteX5" fmla="*/ 1999436 w 2315251"/>
              <a:gd name="connsiteY5" fmla="*/ 0 h 1550992"/>
              <a:gd name="connsiteX6" fmla="*/ 2280549 w 2315251"/>
              <a:gd name="connsiteY6" fmla="*/ 162605 h 1550992"/>
              <a:gd name="connsiteX7" fmla="*/ 2305953 w 2315251"/>
              <a:gd name="connsiteY7" fmla="*/ 257336 h 1550992"/>
              <a:gd name="connsiteX8" fmla="*/ 2280549 w 2315251"/>
              <a:gd name="connsiteY8" fmla="*/ 282740 h 1550992"/>
              <a:gd name="connsiteX9" fmla="*/ 104026 w 2315251"/>
              <a:gd name="connsiteY9" fmla="*/ 1541710 h 1550992"/>
              <a:gd name="connsiteX10" fmla="*/ 69351 w 2315251"/>
              <a:gd name="connsiteY10" fmla="*/ 1550992 h 1550992"/>
              <a:gd name="connsiteX11" fmla="*/ 0 w 2315251"/>
              <a:gd name="connsiteY11" fmla="*/ 1481643 h 155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5251" h="1550992">
                <a:moveTo>
                  <a:pt x="0" y="0"/>
                </a:moveTo>
                <a:lnTo>
                  <a:pt x="138700" y="0"/>
                </a:lnTo>
                <a:lnTo>
                  <a:pt x="138700" y="1361400"/>
                </a:lnTo>
                <a:lnTo>
                  <a:pt x="2107387" y="222673"/>
                </a:lnTo>
                <a:lnTo>
                  <a:pt x="1722420" y="0"/>
                </a:lnTo>
                <a:lnTo>
                  <a:pt x="1999436" y="0"/>
                </a:lnTo>
                <a:lnTo>
                  <a:pt x="2280549" y="162605"/>
                </a:lnTo>
                <a:cubicBezTo>
                  <a:pt x="2313720" y="181745"/>
                  <a:pt x="2325104" y="224155"/>
                  <a:pt x="2305953" y="257336"/>
                </a:cubicBezTo>
                <a:cubicBezTo>
                  <a:pt x="2299872" y="267889"/>
                  <a:pt x="2291101" y="276648"/>
                  <a:pt x="2280549" y="282740"/>
                </a:cubicBezTo>
                <a:lnTo>
                  <a:pt x="104026" y="1541710"/>
                </a:lnTo>
                <a:cubicBezTo>
                  <a:pt x="93484" y="1547802"/>
                  <a:pt x="81523" y="1551003"/>
                  <a:pt x="69351" y="1550992"/>
                </a:cubicBezTo>
                <a:cubicBezTo>
                  <a:pt x="31049" y="1550992"/>
                  <a:pt x="0" y="1519944"/>
                  <a:pt x="0" y="1481643"/>
                </a:cubicBezTo>
                <a:close/>
              </a:path>
            </a:pathLst>
          </a:custGeom>
          <a:solidFill>
            <a:schemeClr val="accent6"/>
          </a:solidFill>
          <a:ln w="9525" cap="flat">
            <a:noFill/>
            <a:prstDash val="solid"/>
            <a:miter/>
          </a:ln>
        </p:spPr>
        <p:txBody>
          <a:bodyPr rtlCol="0" anchor="ctr"/>
          <a:lstStyle/>
          <a:p>
            <a:endParaRPr lang="en-US" dirty="0"/>
          </a:p>
        </p:txBody>
      </p:sp>
      <p:cxnSp>
        <p:nvCxnSpPr>
          <p:cNvPr id="60" name="Straight Connector 59">
            <a:extLst>
              <a:ext uri="{FF2B5EF4-FFF2-40B4-BE49-F238E27FC236}">
                <a16:creationId xmlns:a16="http://schemas.microsoft.com/office/drawing/2014/main" id="{2F61ABFD-DE05-41FD-A6B7-6D40196C1570}"/>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55865" y="1026771"/>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2" name="Date Placeholder 1">
            <a:extLst>
              <a:ext uri="{FF2B5EF4-FFF2-40B4-BE49-F238E27FC236}">
                <a16:creationId xmlns:a16="http://schemas.microsoft.com/office/drawing/2014/main" id="{B546FE1A-BDDF-4771-BD92-765845C3278F}"/>
              </a:ext>
            </a:extLst>
          </p:cNvPr>
          <p:cNvSpPr>
            <a:spLocks noGrp="1"/>
          </p:cNvSpPr>
          <p:nvPr>
            <p:ph type="dt" sz="half" idx="10"/>
          </p:nvPr>
        </p:nvSpPr>
        <p:spPr>
          <a:xfrm>
            <a:off x="838200" y="6356350"/>
            <a:ext cx="1581443" cy="365125"/>
          </a:xfrm>
        </p:spPr>
        <p:txBody>
          <a:bodyPr vert="horz" lIns="91440" tIns="45720" rIns="91440" bIns="45720" rtlCol="0" anchor="ctr">
            <a:normAutofit/>
          </a:bodyPr>
          <a:lstStyle/>
          <a:p>
            <a:pPr>
              <a:spcAft>
                <a:spcPts val="600"/>
              </a:spcAft>
              <a:defRPr/>
            </a:pPr>
            <a:fld id="{548FF803-B2D8-432E-8B3A-33F8323C95A7}" type="datetime1">
              <a:rPr lang="en-US"/>
              <a:pPr>
                <a:spcAft>
                  <a:spcPts val="600"/>
                </a:spcAft>
                <a:defRPr/>
              </a:pPr>
              <a:t>6/3/2021</a:t>
            </a:fld>
            <a:endParaRPr lang="en-US"/>
          </a:p>
        </p:txBody>
      </p:sp>
      <p:sp>
        <p:nvSpPr>
          <p:cNvPr id="3" name="Footer Placeholder 2">
            <a:extLst>
              <a:ext uri="{FF2B5EF4-FFF2-40B4-BE49-F238E27FC236}">
                <a16:creationId xmlns:a16="http://schemas.microsoft.com/office/drawing/2014/main" id="{428806B8-5B39-43D6-999B-CCB8C1CAF010}"/>
              </a:ext>
            </a:extLst>
          </p:cNvPr>
          <p:cNvSpPr>
            <a:spLocks noGrp="1"/>
          </p:cNvSpPr>
          <p:nvPr>
            <p:ph type="ftr" sz="quarter" idx="11"/>
          </p:nvPr>
        </p:nvSpPr>
        <p:spPr>
          <a:xfrm>
            <a:off x="2630657" y="6356350"/>
            <a:ext cx="3600903" cy="365125"/>
          </a:xfrm>
        </p:spPr>
        <p:txBody>
          <a:bodyPr vert="horz" lIns="91440" tIns="45720" rIns="91440" bIns="45720" rtlCol="0" anchor="ctr">
            <a:normAutofit/>
          </a:bodyPr>
          <a:lstStyle/>
          <a:p>
            <a:pPr algn="r">
              <a:spcAft>
                <a:spcPts val="600"/>
              </a:spcAft>
              <a:defRPr/>
            </a:pPr>
            <a:r>
              <a:rPr lang="en-US" kern="1200">
                <a:solidFill>
                  <a:schemeClr val="tx1">
                    <a:tint val="75000"/>
                  </a:schemeClr>
                </a:solidFill>
                <a:latin typeface="+mn-lt"/>
                <a:ea typeface="+mn-ea"/>
                <a:cs typeface="+mn-cs"/>
              </a:rPr>
              <a:t>William H. Turner, PhD (c) June 2021</a:t>
            </a:r>
          </a:p>
        </p:txBody>
      </p:sp>
      <p:pic>
        <p:nvPicPr>
          <p:cNvPr id="13" name="Picture 12" descr="A picture containing logo&#10;&#10;Description automatically generated">
            <a:extLst>
              <a:ext uri="{FF2B5EF4-FFF2-40B4-BE49-F238E27FC236}">
                <a16:creationId xmlns:a16="http://schemas.microsoft.com/office/drawing/2014/main" id="{BE8A40A4-0D65-4B26-8489-184265C0F14D}"/>
              </a:ext>
            </a:extLst>
          </p:cNvPr>
          <p:cNvPicPr>
            <a:picLocks noChangeAspect="1"/>
          </p:cNvPicPr>
          <p:nvPr/>
        </p:nvPicPr>
        <p:blipFill rotWithShape="1">
          <a:blip r:embed="rId4" cstate="hqprint">
            <a:extLst>
              <a:ext uri="{28A0092B-C50C-407E-A947-70E740481C1C}">
                <a14:useLocalDpi xmlns:a14="http://schemas.microsoft.com/office/drawing/2010/main" val="0"/>
              </a:ext>
              <a:ext uri="{837473B0-CC2E-450A-ABE3-18F120FF3D39}">
                <a1611:picAttrSrcUrl xmlns="" xmlns:a1611="http://schemas.microsoft.com/office/drawing/2016/11/main" r:id="rId5"/>
              </a:ext>
            </a:extLst>
          </a:blip>
          <a:srcRect l="265" r="10731" b="-5"/>
          <a:stretch/>
        </p:blipFill>
        <p:spPr>
          <a:xfrm>
            <a:off x="6911331" y="4626189"/>
            <a:ext cx="2066062" cy="2066072"/>
          </a:xfrm>
          <a:custGeom>
            <a:avLst/>
            <a:gdLst/>
            <a:ahLst/>
            <a:cxnLst/>
            <a:rect l="l" t="t" r="r" b="b"/>
            <a:pathLst>
              <a:path w="1999274" h="2247255">
                <a:moveTo>
                  <a:pt x="108501" y="0"/>
                </a:moveTo>
                <a:lnTo>
                  <a:pt x="1890773" y="0"/>
                </a:lnTo>
                <a:cubicBezTo>
                  <a:pt x="1950696" y="0"/>
                  <a:pt x="1999274" y="48578"/>
                  <a:pt x="1999274" y="108501"/>
                </a:cubicBezTo>
                <a:lnTo>
                  <a:pt x="1999274" y="2138754"/>
                </a:lnTo>
                <a:cubicBezTo>
                  <a:pt x="1999274" y="2198677"/>
                  <a:pt x="1950696" y="2247255"/>
                  <a:pt x="1890773" y="2247255"/>
                </a:cubicBezTo>
                <a:lnTo>
                  <a:pt x="108501" y="2247255"/>
                </a:lnTo>
                <a:cubicBezTo>
                  <a:pt x="48578" y="2247255"/>
                  <a:pt x="0" y="2198677"/>
                  <a:pt x="0" y="2138754"/>
                </a:cubicBezTo>
                <a:lnTo>
                  <a:pt x="0" y="108501"/>
                </a:lnTo>
                <a:cubicBezTo>
                  <a:pt x="0" y="48578"/>
                  <a:pt x="48578" y="0"/>
                  <a:pt x="108501" y="0"/>
                </a:cubicBezTo>
                <a:close/>
              </a:path>
            </a:pathLst>
          </a:custGeom>
        </p:spPr>
      </p:pic>
      <p:sp>
        <p:nvSpPr>
          <p:cNvPr id="62" name="Freeform: Shape 61">
            <a:extLst>
              <a:ext uri="{FF2B5EF4-FFF2-40B4-BE49-F238E27FC236}">
                <a16:creationId xmlns:a16="http://schemas.microsoft.com/office/drawing/2014/main" id="{0F646DF8-223D-47DD-95B1-F2654229E56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05550" y="4112081"/>
            <a:ext cx="1186451" cy="1771650"/>
          </a:xfrm>
          <a:custGeom>
            <a:avLst/>
            <a:gdLst>
              <a:gd name="connsiteX0" fmla="*/ 61913 w 1186451"/>
              <a:gd name="connsiteY0" fmla="*/ 0 h 1771650"/>
              <a:gd name="connsiteX1" fmla="*/ 1186451 w 1186451"/>
              <a:gd name="connsiteY1" fmla="*/ 0 h 1771650"/>
              <a:gd name="connsiteX2" fmla="*/ 1186451 w 1186451"/>
              <a:gd name="connsiteY2" fmla="*/ 123825 h 1771650"/>
              <a:gd name="connsiteX3" fmla="*/ 123825 w 1186451"/>
              <a:gd name="connsiteY3" fmla="*/ 123825 h 1771650"/>
              <a:gd name="connsiteX4" fmla="*/ 123825 w 1186451"/>
              <a:gd name="connsiteY4" fmla="*/ 1647825 h 1771650"/>
              <a:gd name="connsiteX5" fmla="*/ 1186451 w 1186451"/>
              <a:gd name="connsiteY5" fmla="*/ 1647825 h 1771650"/>
              <a:gd name="connsiteX6" fmla="*/ 1186451 w 1186451"/>
              <a:gd name="connsiteY6" fmla="*/ 1771650 h 1771650"/>
              <a:gd name="connsiteX7" fmla="*/ 61913 w 1186451"/>
              <a:gd name="connsiteY7" fmla="*/ 1771650 h 1771650"/>
              <a:gd name="connsiteX8" fmla="*/ 0 w 1186451"/>
              <a:gd name="connsiteY8" fmla="*/ 1709738 h 1771650"/>
              <a:gd name="connsiteX9" fmla="*/ 0 w 1186451"/>
              <a:gd name="connsiteY9" fmla="*/ 61913 h 1771650"/>
              <a:gd name="connsiteX10" fmla="*/ 61913 w 1186451"/>
              <a:gd name="connsiteY10" fmla="*/ 0 h 177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6451" h="1771650">
                <a:moveTo>
                  <a:pt x="61913" y="0"/>
                </a:moveTo>
                <a:lnTo>
                  <a:pt x="1186451" y="0"/>
                </a:lnTo>
                <a:lnTo>
                  <a:pt x="1186451" y="123825"/>
                </a:lnTo>
                <a:lnTo>
                  <a:pt x="123825" y="123825"/>
                </a:lnTo>
                <a:lnTo>
                  <a:pt x="123825" y="1647825"/>
                </a:lnTo>
                <a:lnTo>
                  <a:pt x="1186451" y="1647825"/>
                </a:lnTo>
                <a:lnTo>
                  <a:pt x="1186451" y="1771650"/>
                </a:lnTo>
                <a:lnTo>
                  <a:pt x="61913" y="1771650"/>
                </a:lnTo>
                <a:cubicBezTo>
                  <a:pt x="27719" y="1771650"/>
                  <a:pt x="0" y="1743932"/>
                  <a:pt x="0" y="1709738"/>
                </a:cubicBez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4" name="Slide Number Placeholder 3">
            <a:extLst>
              <a:ext uri="{FF2B5EF4-FFF2-40B4-BE49-F238E27FC236}">
                <a16:creationId xmlns:a16="http://schemas.microsoft.com/office/drawing/2014/main" id="{0DE961B0-A613-4A17-BC23-94BDEBC6CE57}"/>
              </a:ext>
            </a:extLst>
          </p:cNvPr>
          <p:cNvSpPr>
            <a:spLocks noGrp="1"/>
          </p:cNvSpPr>
          <p:nvPr>
            <p:ph type="sldNum" sz="quarter" idx="12"/>
          </p:nvPr>
        </p:nvSpPr>
        <p:spPr>
          <a:xfrm>
            <a:off x="9657162" y="6356350"/>
            <a:ext cx="1696637" cy="365125"/>
          </a:xfrm>
        </p:spPr>
        <p:txBody>
          <a:bodyPr vert="horz" lIns="91440" tIns="45720" rIns="91440" bIns="45720" rtlCol="0" anchor="ctr">
            <a:normAutofit/>
          </a:bodyPr>
          <a:lstStyle/>
          <a:p>
            <a:pPr>
              <a:spcAft>
                <a:spcPts val="600"/>
              </a:spcAft>
              <a:defRPr/>
            </a:pPr>
            <a:fld id="{6AA742EF-1849-401A-9C93-306C15253418}" type="slidenum">
              <a:rPr lang="en-US"/>
              <a:pPr>
                <a:spcAft>
                  <a:spcPts val="600"/>
                </a:spcAft>
                <a:defRPr/>
              </a:pPr>
              <a:t>7</a:t>
            </a:fld>
            <a:endParaRPr lang="en-US"/>
          </a:p>
        </p:txBody>
      </p:sp>
      <p:sp>
        <p:nvSpPr>
          <p:cNvPr id="64" name="Arc 63">
            <a:extLst>
              <a:ext uri="{FF2B5EF4-FFF2-40B4-BE49-F238E27FC236}">
                <a16:creationId xmlns:a16="http://schemas.microsoft.com/office/drawing/2014/main" id="{4D3DC50D-CA0F-48F9-B17E-20D8669AA4E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97791" y="402001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27269432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B911FC-6BB0-49F7-ABC5-2F5B358E60EF}"/>
              </a:ext>
            </a:extLst>
          </p:cNvPr>
          <p:cNvSpPr>
            <a:spLocks noGrp="1"/>
          </p:cNvSpPr>
          <p:nvPr>
            <p:ph type="dt" sz="half" idx="10"/>
          </p:nvPr>
        </p:nvSpPr>
        <p:spPr/>
        <p:txBody>
          <a:bodyPr/>
          <a:lstStyle/>
          <a:p>
            <a:fld id="{88C9E375-024F-4ACE-ABF3-3CC9C2B6A4A0}" type="datetime1">
              <a:rPr lang="en-US" smtClean="0"/>
              <a:t>6/3/2021</a:t>
            </a:fld>
            <a:endParaRPr lang="en-US"/>
          </a:p>
        </p:txBody>
      </p:sp>
      <p:sp>
        <p:nvSpPr>
          <p:cNvPr id="3" name="Footer Placeholder 2">
            <a:extLst>
              <a:ext uri="{FF2B5EF4-FFF2-40B4-BE49-F238E27FC236}">
                <a16:creationId xmlns:a16="http://schemas.microsoft.com/office/drawing/2014/main" id="{470E4DE4-6CF7-497A-A9CE-70708BE8CC4D}"/>
              </a:ext>
            </a:extLst>
          </p:cNvPr>
          <p:cNvSpPr>
            <a:spLocks noGrp="1"/>
          </p:cNvSpPr>
          <p:nvPr>
            <p:ph type="ftr" sz="quarter" idx="11"/>
          </p:nvPr>
        </p:nvSpPr>
        <p:spPr/>
        <p:txBody>
          <a:bodyPr/>
          <a:lstStyle/>
          <a:p>
            <a:r>
              <a:rPr lang="en-US"/>
              <a:t>William H. Turner, PhD (c) June 2021</a:t>
            </a:r>
          </a:p>
        </p:txBody>
      </p:sp>
      <p:sp>
        <p:nvSpPr>
          <p:cNvPr id="4" name="Slide Number Placeholder 3">
            <a:extLst>
              <a:ext uri="{FF2B5EF4-FFF2-40B4-BE49-F238E27FC236}">
                <a16:creationId xmlns:a16="http://schemas.microsoft.com/office/drawing/2014/main" id="{77485E9E-2C2B-460C-906A-5D1800F1F69A}"/>
              </a:ext>
            </a:extLst>
          </p:cNvPr>
          <p:cNvSpPr>
            <a:spLocks noGrp="1"/>
          </p:cNvSpPr>
          <p:nvPr>
            <p:ph type="sldNum" sz="quarter" idx="12"/>
          </p:nvPr>
        </p:nvSpPr>
        <p:spPr/>
        <p:txBody>
          <a:bodyPr/>
          <a:lstStyle/>
          <a:p>
            <a:fld id="{6AA742EF-1849-401A-9C93-306C15253418}" type="slidenum">
              <a:rPr lang="en-US" smtClean="0"/>
              <a:t>8</a:t>
            </a:fld>
            <a:endParaRPr lang="en-US"/>
          </a:p>
        </p:txBody>
      </p:sp>
      <p:pic>
        <p:nvPicPr>
          <p:cNvPr id="8" name="Picture 7" descr="Text&#10;&#10;Description automatically generated">
            <a:extLst>
              <a:ext uri="{FF2B5EF4-FFF2-40B4-BE49-F238E27FC236}">
                <a16:creationId xmlns:a16="http://schemas.microsoft.com/office/drawing/2014/main" id="{AE7CFE12-0B45-4423-9F64-02B3E7D4F082}"/>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tretch>
            <a:fillRect/>
          </a:stretch>
        </p:blipFill>
        <p:spPr>
          <a:xfrm>
            <a:off x="341745" y="401708"/>
            <a:ext cx="2911764" cy="3717352"/>
          </a:xfrm>
          <a:prstGeom prst="rect">
            <a:avLst/>
          </a:prstGeom>
        </p:spPr>
      </p:pic>
      <p:pic>
        <p:nvPicPr>
          <p:cNvPr id="14" name="Picture 13" descr="A picture containing text&#10;&#10;Description automatically generated">
            <a:extLst>
              <a:ext uri="{FF2B5EF4-FFF2-40B4-BE49-F238E27FC236}">
                <a16:creationId xmlns:a16="http://schemas.microsoft.com/office/drawing/2014/main" id="{F685B8D7-08BE-4297-A616-5FFD9717B08D}"/>
              </a:ext>
            </a:extLst>
          </p:cNvPr>
          <p:cNvPicPr>
            <a:picLocks noChangeAspect="1"/>
          </p:cNvPicPr>
          <p:nvPr/>
        </p:nvPicPr>
        <p:blipFill>
          <a:blip r:embed="rId4" cstate="hqprint">
            <a:extLst>
              <a:ext uri="{28A0092B-C50C-407E-A947-70E740481C1C}">
                <a14:useLocalDpi xmlns:a14="http://schemas.microsoft.com/office/drawing/2010/main" val="0"/>
              </a:ext>
              <a:ext uri="{837473B0-CC2E-450A-ABE3-18F120FF3D39}">
                <a1611:picAttrSrcUrl xmlns="" xmlns:a1611="http://schemas.microsoft.com/office/drawing/2016/11/main" r:id="rId5"/>
              </a:ext>
            </a:extLst>
          </a:blip>
          <a:stretch>
            <a:fillRect/>
          </a:stretch>
        </p:blipFill>
        <p:spPr>
          <a:xfrm>
            <a:off x="3479800" y="389249"/>
            <a:ext cx="2722034" cy="1814689"/>
          </a:xfrm>
          <a:prstGeom prst="rect">
            <a:avLst/>
          </a:prstGeom>
        </p:spPr>
      </p:pic>
      <p:pic>
        <p:nvPicPr>
          <p:cNvPr id="17" name="Picture 16" descr="Text, letter&#10;&#10;Description automatically generated">
            <a:extLst>
              <a:ext uri="{FF2B5EF4-FFF2-40B4-BE49-F238E27FC236}">
                <a16:creationId xmlns:a16="http://schemas.microsoft.com/office/drawing/2014/main" id="{593EBF7E-A7BB-40F7-A52E-960E2BB7D60B}"/>
              </a:ext>
            </a:extLst>
          </p:cNvPr>
          <p:cNvPicPr>
            <a:picLocks noChangeAspect="1"/>
          </p:cNvPicPr>
          <p:nvPr/>
        </p:nvPicPr>
        <p:blipFill>
          <a:blip r:embed="rId6" cstate="hqprint">
            <a:extLst>
              <a:ext uri="{28A0092B-C50C-407E-A947-70E740481C1C}">
                <a14:useLocalDpi xmlns:a14="http://schemas.microsoft.com/office/drawing/2010/main" val="0"/>
              </a:ext>
              <a:ext uri="{837473B0-CC2E-450A-ABE3-18F120FF3D39}">
                <a1611:picAttrSrcUrl xmlns="" xmlns:a1611="http://schemas.microsoft.com/office/drawing/2016/11/main" r:id="rId7"/>
              </a:ext>
            </a:extLst>
          </a:blip>
          <a:stretch>
            <a:fillRect/>
          </a:stretch>
        </p:blipFill>
        <p:spPr>
          <a:xfrm>
            <a:off x="3479800" y="2260384"/>
            <a:ext cx="2628446" cy="1826770"/>
          </a:xfrm>
          <a:prstGeom prst="rect">
            <a:avLst/>
          </a:prstGeom>
        </p:spPr>
      </p:pic>
      <p:pic>
        <p:nvPicPr>
          <p:cNvPr id="26" name="Picture 25">
            <a:extLst>
              <a:ext uri="{FF2B5EF4-FFF2-40B4-BE49-F238E27FC236}">
                <a16:creationId xmlns:a16="http://schemas.microsoft.com/office/drawing/2014/main" id="{CAAFEB9E-6991-4B5B-87C6-2867AC96C64C}"/>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 xmlns:a1611="http://schemas.microsoft.com/office/drawing/2016/11/main" r:id="rId9"/>
              </a:ext>
            </a:extLst>
          </a:blip>
          <a:stretch>
            <a:fillRect/>
          </a:stretch>
        </p:blipFill>
        <p:spPr>
          <a:xfrm>
            <a:off x="6567386" y="1939574"/>
            <a:ext cx="4318053" cy="2457283"/>
          </a:xfrm>
          <a:prstGeom prst="rect">
            <a:avLst/>
          </a:prstGeom>
        </p:spPr>
      </p:pic>
      <p:pic>
        <p:nvPicPr>
          <p:cNvPr id="29" name="Picture 28" descr="A picture containing text&#10;&#10;Description automatically generated">
            <a:extLst>
              <a:ext uri="{FF2B5EF4-FFF2-40B4-BE49-F238E27FC236}">
                <a16:creationId xmlns:a16="http://schemas.microsoft.com/office/drawing/2014/main" id="{ECAED237-6394-4EC9-B13B-A2556FEA072C}"/>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 xmlns:a1611="http://schemas.microsoft.com/office/drawing/2016/11/main" r:id="rId11"/>
              </a:ext>
            </a:extLst>
          </a:blip>
          <a:stretch>
            <a:fillRect/>
          </a:stretch>
        </p:blipFill>
        <p:spPr>
          <a:xfrm>
            <a:off x="2283789" y="4331439"/>
            <a:ext cx="2911764" cy="1581586"/>
          </a:xfrm>
          <a:prstGeom prst="rect">
            <a:avLst/>
          </a:prstGeom>
        </p:spPr>
      </p:pic>
      <p:pic>
        <p:nvPicPr>
          <p:cNvPr id="32" name="Picture 31" descr="A picture containing text&#10;&#10;Description automatically generated">
            <a:extLst>
              <a:ext uri="{FF2B5EF4-FFF2-40B4-BE49-F238E27FC236}">
                <a16:creationId xmlns:a16="http://schemas.microsoft.com/office/drawing/2014/main" id="{888E9C40-08DE-4CC7-92FD-9CA1A8E270C8}"/>
              </a:ext>
            </a:extLst>
          </p:cNvPr>
          <p:cNvPicPr>
            <a:picLocks noChangeAspect="1"/>
          </p:cNvPicPr>
          <p:nvPr/>
        </p:nvPicPr>
        <p:blipFill>
          <a:blip r:embed="rId12">
            <a:extLst>
              <a:ext uri="{28A0092B-C50C-407E-A947-70E740481C1C}">
                <a14:useLocalDpi xmlns:a14="http://schemas.microsoft.com/office/drawing/2010/main" val="0"/>
              </a:ext>
              <a:ext uri="{837473B0-CC2E-450A-ABE3-18F120FF3D39}">
                <a1611:picAttrSrcUrl xmlns="" xmlns:a1611="http://schemas.microsoft.com/office/drawing/2016/11/main" r:id="rId13"/>
              </a:ext>
            </a:extLst>
          </a:blip>
          <a:stretch>
            <a:fillRect/>
          </a:stretch>
        </p:blipFill>
        <p:spPr>
          <a:xfrm>
            <a:off x="7544072" y="0"/>
            <a:ext cx="3341367" cy="1863270"/>
          </a:xfrm>
          <a:prstGeom prst="rect">
            <a:avLst/>
          </a:prstGeom>
        </p:spPr>
      </p:pic>
      <p:pic>
        <p:nvPicPr>
          <p:cNvPr id="34" name="Picture 16" descr="Asheville Stock Illustrations – 33 Asheville Stock Illustrations, Vectors &amp;  Clipart - Dreamstime">
            <a:extLst>
              <a:ext uri="{FF2B5EF4-FFF2-40B4-BE49-F238E27FC236}">
                <a16:creationId xmlns:a16="http://schemas.microsoft.com/office/drawing/2014/main" id="{93BC0C95-0F9C-4FE0-A470-82B452B49303}"/>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334698" y="4396857"/>
            <a:ext cx="2992575" cy="1496288"/>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DC0CDF19-97BF-4540-BCC0-2695182323D1}"/>
              </a:ext>
            </a:extLst>
          </p:cNvPr>
          <p:cNvSpPr txBox="1"/>
          <p:nvPr/>
        </p:nvSpPr>
        <p:spPr>
          <a:xfrm>
            <a:off x="7461181" y="1570243"/>
            <a:ext cx="2520502" cy="369332"/>
          </a:xfrm>
          <a:prstGeom prst="rect">
            <a:avLst/>
          </a:prstGeom>
          <a:solidFill>
            <a:schemeClr val="tx1"/>
          </a:solidFill>
        </p:spPr>
        <p:txBody>
          <a:bodyPr wrap="square" rtlCol="0">
            <a:spAutoFit/>
          </a:bodyPr>
          <a:lstStyle/>
          <a:p>
            <a:endParaRPr lang="en-US" dirty="0"/>
          </a:p>
        </p:txBody>
      </p:sp>
      <p:sp>
        <p:nvSpPr>
          <p:cNvPr id="40" name="Rectangle 39">
            <a:extLst>
              <a:ext uri="{FF2B5EF4-FFF2-40B4-BE49-F238E27FC236}">
                <a16:creationId xmlns:a16="http://schemas.microsoft.com/office/drawing/2014/main" id="{AD72525E-8887-413B-BA51-B6BA5C26F061}"/>
              </a:ext>
            </a:extLst>
          </p:cNvPr>
          <p:cNvSpPr/>
          <p:nvPr/>
        </p:nvSpPr>
        <p:spPr>
          <a:xfrm>
            <a:off x="7740008" y="3933652"/>
            <a:ext cx="2348207" cy="646331"/>
          </a:xfrm>
          <a:prstGeom prst="rect">
            <a:avLst/>
          </a:prstGeom>
          <a:noFill/>
        </p:spPr>
        <p:txBody>
          <a:bodyPr wrap="none" lIns="91440" tIns="45720" rIns="91440" bIns="45720">
            <a:spAutoFit/>
          </a:bodyPr>
          <a:lstStyle/>
          <a:p>
            <a:pPr algn="ctr"/>
            <a:r>
              <a:rPr lang="en-US" sz="36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Atonement</a:t>
            </a:r>
          </a:p>
        </p:txBody>
      </p:sp>
      <p:sp>
        <p:nvSpPr>
          <p:cNvPr id="41" name="Rectangle 40">
            <a:extLst>
              <a:ext uri="{FF2B5EF4-FFF2-40B4-BE49-F238E27FC236}">
                <a16:creationId xmlns:a16="http://schemas.microsoft.com/office/drawing/2014/main" id="{8AF62D11-D5D7-48D6-AC26-D5CC31B0493B}"/>
              </a:ext>
            </a:extLst>
          </p:cNvPr>
          <p:cNvSpPr/>
          <p:nvPr/>
        </p:nvSpPr>
        <p:spPr>
          <a:xfrm>
            <a:off x="7931095" y="5744603"/>
            <a:ext cx="1754006" cy="646331"/>
          </a:xfrm>
          <a:prstGeom prst="rect">
            <a:avLst/>
          </a:prstGeom>
          <a:noFill/>
        </p:spPr>
        <p:txBody>
          <a:bodyPr wrap="none" lIns="91440" tIns="45720" rIns="91440" bIns="45720">
            <a:spAutoFit/>
          </a:bodyPr>
          <a:lstStyle/>
          <a:p>
            <a:pPr algn="ctr"/>
            <a:r>
              <a:rPr lang="en-US" sz="36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Amends</a:t>
            </a:r>
          </a:p>
        </p:txBody>
      </p:sp>
      <p:sp>
        <p:nvSpPr>
          <p:cNvPr id="43" name="Isosceles Triangle 42">
            <a:extLst>
              <a:ext uri="{FF2B5EF4-FFF2-40B4-BE49-F238E27FC236}">
                <a16:creationId xmlns:a16="http://schemas.microsoft.com/office/drawing/2014/main" id="{079DD6BD-ADC4-4E83-83F7-EE6624B458F7}"/>
              </a:ext>
            </a:extLst>
          </p:cNvPr>
          <p:cNvSpPr/>
          <p:nvPr/>
        </p:nvSpPr>
        <p:spPr>
          <a:xfrm rot="9559615">
            <a:off x="9951778" y="273112"/>
            <a:ext cx="1327623" cy="1752913"/>
          </a:xfrm>
          <a:prstGeom prst="triangle">
            <a:avLst/>
          </a:prstGeom>
          <a:solidFill>
            <a:srgbClr val="00B050"/>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Isosceles Triangle 43">
            <a:extLst>
              <a:ext uri="{FF2B5EF4-FFF2-40B4-BE49-F238E27FC236}">
                <a16:creationId xmlns:a16="http://schemas.microsoft.com/office/drawing/2014/main" id="{08D6FFA7-4E0C-4B66-9A8A-4E925686FE8F}"/>
              </a:ext>
            </a:extLst>
          </p:cNvPr>
          <p:cNvSpPr/>
          <p:nvPr/>
        </p:nvSpPr>
        <p:spPr>
          <a:xfrm rot="10093789">
            <a:off x="9586951" y="425512"/>
            <a:ext cx="1327623" cy="1752913"/>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Isosceles Triangle 44">
            <a:extLst>
              <a:ext uri="{FF2B5EF4-FFF2-40B4-BE49-F238E27FC236}">
                <a16:creationId xmlns:a16="http://schemas.microsoft.com/office/drawing/2014/main" id="{3CF947EB-3341-453A-B9A4-FF427E2448B3}"/>
              </a:ext>
            </a:extLst>
          </p:cNvPr>
          <p:cNvSpPr/>
          <p:nvPr/>
        </p:nvSpPr>
        <p:spPr>
          <a:xfrm rot="9559615">
            <a:off x="9537359" y="164047"/>
            <a:ext cx="1327623" cy="1752913"/>
          </a:xfrm>
          <a:prstGeom prst="triangle">
            <a:avLst/>
          </a:prstGeom>
          <a:solidFill>
            <a:schemeClr val="tx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D4C45706-43EA-491E-9AC0-14D463BB3EAF}"/>
              </a:ext>
            </a:extLst>
          </p:cNvPr>
          <p:cNvSpPr txBox="1"/>
          <p:nvPr/>
        </p:nvSpPr>
        <p:spPr>
          <a:xfrm>
            <a:off x="7740008" y="1570243"/>
            <a:ext cx="1860979" cy="369332"/>
          </a:xfrm>
          <a:prstGeom prst="rect">
            <a:avLst/>
          </a:prstGeom>
          <a:noFill/>
        </p:spPr>
        <p:txBody>
          <a:bodyPr wrap="square" rtlCol="0">
            <a:spAutoFit/>
          </a:bodyPr>
          <a:lstStyle/>
          <a:p>
            <a:pPr algn="ctr"/>
            <a:r>
              <a:rPr lang="en-US" dirty="0">
                <a:solidFill>
                  <a:schemeClr val="bg1"/>
                </a:solidFill>
              </a:rPr>
              <a:t>Urban Renewal</a:t>
            </a:r>
          </a:p>
        </p:txBody>
      </p:sp>
      <p:cxnSp>
        <p:nvCxnSpPr>
          <p:cNvPr id="48" name="Straight Connector 47">
            <a:extLst>
              <a:ext uri="{FF2B5EF4-FFF2-40B4-BE49-F238E27FC236}">
                <a16:creationId xmlns:a16="http://schemas.microsoft.com/office/drawing/2014/main" id="{299B20C8-8566-4213-8615-1CF3C42B2DED}"/>
              </a:ext>
            </a:extLst>
          </p:cNvPr>
          <p:cNvCxnSpPr>
            <a:cxnSpLocks/>
            <a:stCxn id="8" idx="2"/>
          </p:cNvCxnSpPr>
          <p:nvPr/>
        </p:nvCxnSpPr>
        <p:spPr>
          <a:xfrm>
            <a:off x="1797627" y="4119060"/>
            <a:ext cx="0" cy="149665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78A7A1F5-B2B8-4D20-BD5E-A8E5F6A7BF01}"/>
              </a:ext>
            </a:extLst>
          </p:cNvPr>
          <p:cNvCxnSpPr>
            <a:cxnSpLocks/>
          </p:cNvCxnSpPr>
          <p:nvPr/>
        </p:nvCxnSpPr>
        <p:spPr>
          <a:xfrm>
            <a:off x="1772232" y="5615710"/>
            <a:ext cx="460201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88A1EE65-DFE8-48BE-A231-693B7657C21C}"/>
              </a:ext>
            </a:extLst>
          </p:cNvPr>
          <p:cNvCxnSpPr>
            <a:cxnSpLocks/>
          </p:cNvCxnSpPr>
          <p:nvPr/>
        </p:nvCxnSpPr>
        <p:spPr>
          <a:xfrm flipH="1">
            <a:off x="6346634" y="420180"/>
            <a:ext cx="27708" cy="522323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936AE271-5872-4C50-B3D9-C9304B1FA7B6}"/>
              </a:ext>
            </a:extLst>
          </p:cNvPr>
          <p:cNvCxnSpPr>
            <a:cxnSpLocks/>
          </p:cNvCxnSpPr>
          <p:nvPr/>
        </p:nvCxnSpPr>
        <p:spPr>
          <a:xfrm>
            <a:off x="6374242" y="4765964"/>
            <a:ext cx="669079"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9191E26A-5628-4926-A527-7B182ECDC81D}"/>
              </a:ext>
            </a:extLst>
          </p:cNvPr>
          <p:cNvCxnSpPr>
            <a:cxnSpLocks/>
          </p:cNvCxnSpPr>
          <p:nvPr/>
        </p:nvCxnSpPr>
        <p:spPr>
          <a:xfrm flipH="1">
            <a:off x="6346634" y="1754909"/>
            <a:ext cx="1393374"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832395E1-5A02-4290-8DA2-F715DC28FEF4}"/>
              </a:ext>
            </a:extLst>
          </p:cNvPr>
          <p:cNvSpPr txBox="1"/>
          <p:nvPr/>
        </p:nvSpPr>
        <p:spPr>
          <a:xfrm>
            <a:off x="7917568" y="45165"/>
            <a:ext cx="1297346" cy="679756"/>
          </a:xfrm>
          <a:prstGeom prst="rect">
            <a:avLst/>
          </a:prstGeom>
          <a:solidFill>
            <a:schemeClr val="tx1"/>
          </a:solidFill>
        </p:spPr>
        <p:txBody>
          <a:bodyPr wrap="square" rtlCol="0">
            <a:spAutoFit/>
          </a:bodyPr>
          <a:lstStyle/>
          <a:p>
            <a:endParaRPr lang="en-US" dirty="0"/>
          </a:p>
        </p:txBody>
      </p:sp>
      <p:cxnSp>
        <p:nvCxnSpPr>
          <p:cNvPr id="25" name="Straight Connector 24">
            <a:extLst>
              <a:ext uri="{FF2B5EF4-FFF2-40B4-BE49-F238E27FC236}">
                <a16:creationId xmlns:a16="http://schemas.microsoft.com/office/drawing/2014/main" id="{83A7E42B-A17C-4516-B167-63B49ABE2D03}"/>
              </a:ext>
            </a:extLst>
          </p:cNvPr>
          <p:cNvCxnSpPr>
            <a:cxnSpLocks/>
          </p:cNvCxnSpPr>
          <p:nvPr/>
        </p:nvCxnSpPr>
        <p:spPr>
          <a:xfrm flipV="1">
            <a:off x="6346001" y="401708"/>
            <a:ext cx="1807399" cy="971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28" name="Picture 27" descr="Text, logo&#10;&#10;Description automatically generated">
            <a:extLst>
              <a:ext uri="{FF2B5EF4-FFF2-40B4-BE49-F238E27FC236}">
                <a16:creationId xmlns:a16="http://schemas.microsoft.com/office/drawing/2014/main" id="{1CF3CC04-B571-4644-96E3-3AA204BC53B5}"/>
              </a:ext>
            </a:extLst>
          </p:cNvPr>
          <p:cNvPicPr>
            <a:picLocks noChangeAspect="1"/>
          </p:cNvPicPr>
          <p:nvPr/>
        </p:nvPicPr>
        <p:blipFill>
          <a:blip r:embed="rId15" cstate="hqprint">
            <a:extLst>
              <a:ext uri="{28A0092B-C50C-407E-A947-70E740481C1C}">
                <a14:useLocalDpi xmlns:a14="http://schemas.microsoft.com/office/drawing/2010/main" val="0"/>
              </a:ext>
              <a:ext uri="{837473B0-CC2E-450A-ABE3-18F120FF3D39}">
                <a1611:picAttrSrcUrl xmlns="" xmlns:a1611="http://schemas.microsoft.com/office/drawing/2016/11/main" r:id="rId16"/>
              </a:ext>
            </a:extLst>
          </a:blip>
          <a:stretch>
            <a:fillRect/>
          </a:stretch>
        </p:blipFill>
        <p:spPr>
          <a:xfrm>
            <a:off x="3047552" y="5811370"/>
            <a:ext cx="1524897" cy="842294"/>
          </a:xfrm>
          <a:prstGeom prst="rect">
            <a:avLst/>
          </a:prstGeom>
          <a:ln w="76200">
            <a:solidFill>
              <a:srgbClr val="FFC000"/>
            </a:solidFill>
          </a:ln>
        </p:spPr>
      </p:pic>
    </p:spTree>
    <p:extLst>
      <p:ext uri="{BB962C8B-B14F-4D97-AF65-F5344CB8AC3E}">
        <p14:creationId xmlns:p14="http://schemas.microsoft.com/office/powerpoint/2010/main" val="26883544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775CD93-9DF2-48CB-9F57-1BCA9A46C7F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8056"/>
            <a:ext cx="1920339" cy="2894124"/>
          </a:xfrm>
          <a:prstGeom prst="rect">
            <a:avLst/>
          </a:prstGeom>
          <a:solidFill>
            <a:srgbClr val="B4906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 name="Rectangle 13">
            <a:extLst>
              <a:ext uri="{FF2B5EF4-FFF2-40B4-BE49-F238E27FC236}">
                <a16:creationId xmlns:a16="http://schemas.microsoft.com/office/drawing/2014/main" id="{6166C6D1-23AC-49C4-BA07-238E4E9F8CE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3515821"/>
            <a:ext cx="1920338" cy="2883258"/>
          </a:xfrm>
          <a:prstGeom prst="rect">
            <a:avLst/>
          </a:prstGeom>
          <a:solidFill>
            <a:schemeClr val="accent5">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4" name="Slide Number Placeholder 3">
            <a:extLst>
              <a:ext uri="{FF2B5EF4-FFF2-40B4-BE49-F238E27FC236}">
                <a16:creationId xmlns:a16="http://schemas.microsoft.com/office/drawing/2014/main" id="{3EF84030-3B58-442C-BD27-5D44DFEABC1F}"/>
              </a:ext>
            </a:extLst>
          </p:cNvPr>
          <p:cNvSpPr>
            <a:spLocks noGrp="1"/>
          </p:cNvSpPr>
          <p:nvPr>
            <p:ph type="sldNum" sz="quarter" idx="12"/>
          </p:nvPr>
        </p:nvSpPr>
        <p:spPr>
          <a:xfrm>
            <a:off x="694990" y="4340230"/>
            <a:ext cx="1463040" cy="1234440"/>
          </a:xfrm>
        </p:spPr>
        <p:txBody>
          <a:bodyPr>
            <a:normAutofit/>
          </a:bodyPr>
          <a:lstStyle/>
          <a:p>
            <a:pPr algn="ctr">
              <a:spcAft>
                <a:spcPts val="600"/>
              </a:spcAft>
            </a:pPr>
            <a:fld id="{6AA742EF-1849-401A-9C93-306C15253418}" type="slidenum">
              <a:rPr lang="en-US" sz="4400">
                <a:solidFill>
                  <a:srgbClr val="FFFFFF"/>
                </a:solidFill>
              </a:rPr>
              <a:pPr algn="ctr">
                <a:spcAft>
                  <a:spcPts val="600"/>
                </a:spcAft>
              </a:pPr>
              <a:t>9</a:t>
            </a:fld>
            <a:endParaRPr lang="en-US" sz="4400">
              <a:solidFill>
                <a:srgbClr val="FFFFFF"/>
              </a:solidFill>
            </a:endParaRPr>
          </a:p>
        </p:txBody>
      </p:sp>
      <p:pic>
        <p:nvPicPr>
          <p:cNvPr id="6" name="Picture 5" descr="A picture containing icon&#10;&#10;Description automatically generated">
            <a:extLst>
              <a:ext uri="{FF2B5EF4-FFF2-40B4-BE49-F238E27FC236}">
                <a16:creationId xmlns:a16="http://schemas.microsoft.com/office/drawing/2014/main" id="{7BF617A8-2613-4CDA-9954-B72AB4845149}"/>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rcRect t="2861" r="-2" b="-2"/>
          <a:stretch/>
        </p:blipFill>
        <p:spPr>
          <a:xfrm>
            <a:off x="5256815" y="168748"/>
            <a:ext cx="2638697" cy="1710948"/>
          </a:xfrm>
          <a:prstGeom prst="rect">
            <a:avLst/>
          </a:prstGeom>
        </p:spPr>
      </p:pic>
      <p:sp>
        <p:nvSpPr>
          <p:cNvPr id="3" name="Footer Placeholder 2">
            <a:extLst>
              <a:ext uri="{FF2B5EF4-FFF2-40B4-BE49-F238E27FC236}">
                <a16:creationId xmlns:a16="http://schemas.microsoft.com/office/drawing/2014/main" id="{E04B375D-434E-4095-9229-5D5D375EDACE}"/>
              </a:ext>
            </a:extLst>
          </p:cNvPr>
          <p:cNvSpPr>
            <a:spLocks noGrp="1"/>
          </p:cNvSpPr>
          <p:nvPr>
            <p:ph type="ftr" sz="quarter" idx="11"/>
          </p:nvPr>
        </p:nvSpPr>
        <p:spPr>
          <a:xfrm>
            <a:off x="466344" y="6409944"/>
            <a:ext cx="4114800" cy="365125"/>
          </a:xfrm>
        </p:spPr>
        <p:txBody>
          <a:bodyPr>
            <a:normAutofit/>
          </a:bodyPr>
          <a:lstStyle/>
          <a:p>
            <a:pPr algn="l">
              <a:spcAft>
                <a:spcPts val="600"/>
              </a:spcAft>
            </a:pPr>
            <a:r>
              <a:rPr lang="en-US" sz="1050">
                <a:solidFill>
                  <a:schemeClr val="tx1">
                    <a:lumMod val="50000"/>
                    <a:lumOff val="50000"/>
                  </a:schemeClr>
                </a:solidFill>
              </a:rPr>
              <a:t>William H. Turner, PhD (c) June 2021</a:t>
            </a:r>
          </a:p>
        </p:txBody>
      </p:sp>
      <p:sp>
        <p:nvSpPr>
          <p:cNvPr id="2" name="Date Placeholder 1">
            <a:extLst>
              <a:ext uri="{FF2B5EF4-FFF2-40B4-BE49-F238E27FC236}">
                <a16:creationId xmlns:a16="http://schemas.microsoft.com/office/drawing/2014/main" id="{8389BD00-0901-40B5-8A36-0940BA36FDAF}"/>
              </a:ext>
            </a:extLst>
          </p:cNvPr>
          <p:cNvSpPr>
            <a:spLocks noGrp="1"/>
          </p:cNvSpPr>
          <p:nvPr>
            <p:ph type="dt" sz="half" idx="10"/>
          </p:nvPr>
        </p:nvSpPr>
        <p:spPr>
          <a:xfrm>
            <a:off x="8970264" y="6409944"/>
            <a:ext cx="2743200" cy="365125"/>
          </a:xfrm>
        </p:spPr>
        <p:txBody>
          <a:bodyPr>
            <a:normAutofit/>
          </a:bodyPr>
          <a:lstStyle/>
          <a:p>
            <a:pPr algn="r">
              <a:spcAft>
                <a:spcPts val="600"/>
              </a:spcAft>
            </a:pPr>
            <a:fld id="{B39C9CD6-2053-4E42-A038-664857006DCD}" type="datetime1">
              <a:rPr lang="en-US" sz="1050" smtClean="0">
                <a:solidFill>
                  <a:schemeClr val="tx1">
                    <a:lumMod val="50000"/>
                    <a:lumOff val="50000"/>
                  </a:schemeClr>
                </a:solidFill>
              </a:rPr>
              <a:t>6/3/2021</a:t>
            </a:fld>
            <a:endParaRPr lang="en-US" sz="1050">
              <a:solidFill>
                <a:schemeClr val="tx1">
                  <a:lumMod val="50000"/>
                  <a:lumOff val="50000"/>
                </a:schemeClr>
              </a:solidFill>
            </a:endParaRPr>
          </a:p>
        </p:txBody>
      </p:sp>
      <p:sp>
        <p:nvSpPr>
          <p:cNvPr id="8" name="TextBox 7">
            <a:extLst>
              <a:ext uri="{FF2B5EF4-FFF2-40B4-BE49-F238E27FC236}">
                <a16:creationId xmlns:a16="http://schemas.microsoft.com/office/drawing/2014/main" id="{44DE1ED4-A09D-4441-BA38-1B7FDD2DE1C7}"/>
              </a:ext>
            </a:extLst>
          </p:cNvPr>
          <p:cNvSpPr txBox="1"/>
          <p:nvPr/>
        </p:nvSpPr>
        <p:spPr>
          <a:xfrm>
            <a:off x="4446740" y="5361140"/>
            <a:ext cx="4258849" cy="764087"/>
          </a:xfrm>
          <a:prstGeom prst="rect">
            <a:avLst/>
          </a:prstGeom>
          <a:solidFill>
            <a:schemeClr val="bg1"/>
          </a:solidFill>
        </p:spPr>
        <p:txBody>
          <a:bodyPr wrap="square" rtlCol="0">
            <a:spAutoFit/>
          </a:bodyPr>
          <a:lstStyle/>
          <a:p>
            <a:endParaRPr lang="en-US" dirty="0"/>
          </a:p>
        </p:txBody>
      </p:sp>
      <p:pic>
        <p:nvPicPr>
          <p:cNvPr id="9220" name="Picture 4">
            <a:extLst>
              <a:ext uri="{FF2B5EF4-FFF2-40B4-BE49-F238E27FC236}">
                <a16:creationId xmlns:a16="http://schemas.microsoft.com/office/drawing/2014/main" id="{EC163D01-8DAA-4566-98E3-31EF97800F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76357" y="4877227"/>
            <a:ext cx="1392520" cy="1800175"/>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Hidden History of Asheville">
            <a:extLst>
              <a:ext uri="{FF2B5EF4-FFF2-40B4-BE49-F238E27FC236}">
                <a16:creationId xmlns:a16="http://schemas.microsoft.com/office/drawing/2014/main" id="{258A627B-58F5-4EF9-9672-BFFDE3F627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82" y="455268"/>
            <a:ext cx="3480552" cy="5244031"/>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Asheville historical fiction novel, Look Homeward, Angel by Thomas Wolfe, book cover with young man walking away down a black path into the city">
            <a:extLst>
              <a:ext uri="{FF2B5EF4-FFF2-40B4-BE49-F238E27FC236}">
                <a16:creationId xmlns:a16="http://schemas.microsoft.com/office/drawing/2014/main" id="{68044D73-31D8-4CCA-A248-B0FD69F807F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8686" y="168748"/>
            <a:ext cx="2971679" cy="4468692"/>
          </a:xfrm>
          <a:prstGeom prst="rect">
            <a:avLst/>
          </a:prstGeom>
          <a:noFill/>
          <a:extLst>
            <a:ext uri="{909E8E84-426E-40DD-AFC4-6F175D3DCCD1}">
              <a14:hiddenFill xmlns:a14="http://schemas.microsoft.com/office/drawing/2010/main">
                <a:solidFill>
                  <a:srgbClr val="FFFFFF"/>
                </a:solidFill>
              </a14:hiddenFill>
            </a:ext>
          </a:extLst>
        </p:spPr>
      </p:pic>
      <p:pic>
        <p:nvPicPr>
          <p:cNvPr id="9226" name="Picture 10" descr="Books Set In Asheville, Guests On Earth by Lee Smith book cover with young dark haired woman leaning on a porch with pink flowers in the bushes">
            <a:extLst>
              <a:ext uri="{FF2B5EF4-FFF2-40B4-BE49-F238E27FC236}">
                <a16:creationId xmlns:a16="http://schemas.microsoft.com/office/drawing/2014/main" id="{0CB91DEC-875E-4C3C-8EA4-69024380DE7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13768" y="2088219"/>
            <a:ext cx="3255502" cy="4895493"/>
          </a:xfrm>
          <a:prstGeom prst="rect">
            <a:avLst/>
          </a:prstGeom>
          <a:noFill/>
          <a:extLst>
            <a:ext uri="{909E8E84-426E-40DD-AFC4-6F175D3DCCD1}">
              <a14:hiddenFill xmlns:a14="http://schemas.microsoft.com/office/drawing/2010/main">
                <a:solidFill>
                  <a:srgbClr val="FFFFFF"/>
                </a:solidFill>
              </a14:hiddenFill>
            </a:ext>
          </a:extLst>
        </p:spPr>
      </p:pic>
      <p:pic>
        <p:nvPicPr>
          <p:cNvPr id="9230" name="Picture 14" descr="Biltmore nonfiction, Lady on the Hill by Howard E Covington, book cover with picture of the Biltmore house in Asheville, NC">
            <a:extLst>
              <a:ext uri="{FF2B5EF4-FFF2-40B4-BE49-F238E27FC236}">
                <a16:creationId xmlns:a16="http://schemas.microsoft.com/office/drawing/2014/main" id="{0414D453-7685-4CD5-A5F6-1749DB5A5F5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48059" y="107364"/>
            <a:ext cx="3143358" cy="4674142"/>
          </a:xfrm>
          <a:prstGeom prst="rect">
            <a:avLst/>
          </a:prstGeom>
          <a:noFill/>
          <a:extLst>
            <a:ext uri="{909E8E84-426E-40DD-AFC4-6F175D3DCCD1}">
              <a14:hiddenFill xmlns:a14="http://schemas.microsoft.com/office/drawing/2010/main">
                <a:solidFill>
                  <a:srgbClr val="FFFFFF"/>
                </a:solidFill>
              </a14:hiddenFill>
            </a:ext>
          </a:extLst>
        </p:spPr>
      </p:pic>
      <p:pic>
        <p:nvPicPr>
          <p:cNvPr id="9232" name="Picture 16" descr="Asheville Stock Illustrations – 33 Asheville Stock Illustrations, Vectors &amp;  Clipart - Dreamstime">
            <a:extLst>
              <a:ext uri="{FF2B5EF4-FFF2-40B4-BE49-F238E27FC236}">
                <a16:creationId xmlns:a16="http://schemas.microsoft.com/office/drawing/2014/main" id="{8FEEFF48-1AEE-4294-89B9-CD2D7A9654EA}"/>
              </a:ext>
            </a:extLst>
          </p:cNvPr>
          <p:cNvPicPr>
            <a:picLocks noChangeAspect="1" noChangeArrowheads="1"/>
          </p:cNvPicPr>
          <p:nvPr/>
        </p:nvPicPr>
        <p:blipFill>
          <a:blip r:embed="rId9" cstate="hqprint">
            <a:extLst>
              <a:ext uri="{28A0092B-C50C-407E-A947-70E740481C1C}">
                <a14:useLocalDpi xmlns:a14="http://schemas.microsoft.com/office/drawing/2010/main" val="0"/>
              </a:ext>
            </a:extLst>
          </a:blip>
          <a:srcRect/>
          <a:stretch>
            <a:fillRect/>
          </a:stretch>
        </p:blipFill>
        <p:spPr bwMode="auto">
          <a:xfrm>
            <a:off x="7757914" y="783277"/>
            <a:ext cx="963779" cy="481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67279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6764</TotalTime>
  <Words>3169</Words>
  <Application>Microsoft Office PowerPoint</Application>
  <PresentationFormat>Widescreen</PresentationFormat>
  <Paragraphs>334</Paragraphs>
  <Slides>33</Slides>
  <Notes>0</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33</vt:i4>
      </vt:variant>
    </vt:vector>
  </HeadingPairs>
  <TitlesOfParts>
    <vt:vector size="48" baseType="lpstr">
      <vt:lpstr>Agency FB</vt:lpstr>
      <vt:lpstr>-apple-system</vt:lpstr>
      <vt:lpstr>Arial</vt:lpstr>
      <vt:lpstr>Calibri</vt:lpstr>
      <vt:lpstr>Calibri Light</vt:lpstr>
      <vt:lpstr>Comic Sans MS</vt:lpstr>
      <vt:lpstr>Endeavors Body</vt:lpstr>
      <vt:lpstr>Garamond</vt:lpstr>
      <vt:lpstr>Georgia</vt:lpstr>
      <vt:lpstr>noto serif</vt:lpstr>
      <vt:lpstr>Source Sans Pro</vt:lpstr>
      <vt:lpstr>Times New Roman</vt:lpstr>
      <vt:lpstr>TransportNew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“MANY A POLITICIAN WISHES THERE WAS A LAW TO BURN OLD RECORDS.”  Will Rogers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Black Population Trend Line Buncombe County, NC 1850 - 2020</dc:title>
  <dc:creator>William Turner</dc:creator>
  <cp:lastModifiedBy>Administrator</cp:lastModifiedBy>
  <cp:revision>132</cp:revision>
  <dcterms:created xsi:type="dcterms:W3CDTF">2021-05-26T17:59:56Z</dcterms:created>
  <dcterms:modified xsi:type="dcterms:W3CDTF">2021-06-03T11:19:45Z</dcterms:modified>
</cp:coreProperties>
</file>